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  <p:sldMasterId id="2147483897" r:id="rId2"/>
    <p:sldMasterId id="2147483970" r:id="rId3"/>
  </p:sldMasterIdLst>
  <p:notesMasterIdLst>
    <p:notesMasterId r:id="rId47"/>
  </p:notesMasterIdLst>
  <p:sldIdLst>
    <p:sldId id="256" r:id="rId4"/>
    <p:sldId id="259" r:id="rId5"/>
    <p:sldId id="260" r:id="rId6"/>
    <p:sldId id="294" r:id="rId7"/>
    <p:sldId id="306" r:id="rId8"/>
    <p:sldId id="308" r:id="rId9"/>
    <p:sldId id="309" r:id="rId10"/>
    <p:sldId id="310" r:id="rId11"/>
    <p:sldId id="311" r:id="rId12"/>
    <p:sldId id="262" r:id="rId13"/>
    <p:sldId id="263" r:id="rId14"/>
    <p:sldId id="264" r:id="rId15"/>
    <p:sldId id="265" r:id="rId16"/>
    <p:sldId id="261" r:id="rId17"/>
    <p:sldId id="292" r:id="rId18"/>
    <p:sldId id="295" r:id="rId19"/>
    <p:sldId id="312" r:id="rId20"/>
    <p:sldId id="323" r:id="rId21"/>
    <p:sldId id="300" r:id="rId22"/>
    <p:sldId id="301" r:id="rId23"/>
    <p:sldId id="302" r:id="rId24"/>
    <p:sldId id="303" r:id="rId25"/>
    <p:sldId id="305" r:id="rId26"/>
    <p:sldId id="317" r:id="rId27"/>
    <p:sldId id="313" r:id="rId28"/>
    <p:sldId id="327" r:id="rId29"/>
    <p:sldId id="328" r:id="rId30"/>
    <p:sldId id="341" r:id="rId31"/>
    <p:sldId id="342" r:id="rId32"/>
    <p:sldId id="343" r:id="rId33"/>
    <p:sldId id="344" r:id="rId34"/>
    <p:sldId id="345" r:id="rId35"/>
    <p:sldId id="346" r:id="rId36"/>
    <p:sldId id="348" r:id="rId37"/>
    <p:sldId id="347" r:id="rId38"/>
    <p:sldId id="349" r:id="rId39"/>
    <p:sldId id="350" r:id="rId40"/>
    <p:sldId id="316" r:id="rId41"/>
    <p:sldId id="339" r:id="rId42"/>
    <p:sldId id="340" r:id="rId43"/>
    <p:sldId id="318" r:id="rId44"/>
    <p:sldId id="319" r:id="rId45"/>
    <p:sldId id="28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555" autoAdjust="0"/>
  </p:normalViewPr>
  <p:slideViewPr>
    <p:cSldViewPr snapToGrid="0">
      <p:cViewPr varScale="1">
        <p:scale>
          <a:sx n="62" d="100"/>
          <a:sy n="62" d="100"/>
        </p:scale>
        <p:origin x="-835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935EFE-57CE-4DCD-A1AD-073DCDF32BDA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1C1AF9-9539-4688-B354-A6CAAF740A62}">
      <dgm:prSet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1/</a:t>
          </a:r>
          <a:r>
            <a:rPr lang="vi-VN" b="1" dirty="0">
              <a:latin typeface="Times New Roman" panose="02020603050405020304" pitchFamily="18" charset="0"/>
              <a:cs typeface="Times New Roman" panose="02020603050405020304" pitchFamily="18" charset="0"/>
            </a:rPr>
            <a:t>Cắt lọc vết thương, kháng sinh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b="1" dirty="0">
              <a:latin typeface="Times New Roman" panose="02020603050405020304" pitchFamily="18" charset="0"/>
              <a:cs typeface="Times New Roman" panose="02020603050405020304" pitchFamily="18" charset="0"/>
            </a:rPr>
            <a:t>kiểm soát nhiễm trùng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, k</a:t>
          </a:r>
          <a:r>
            <a:rPr lang="vi-VN" b="1" dirty="0">
              <a:latin typeface="Times New Roman" panose="02020603050405020304" pitchFamily="18" charset="0"/>
              <a:cs typeface="Times New Roman" panose="02020603050405020304" pitchFamily="18" charset="0"/>
            </a:rPr>
            <a:t>iểm soát đau, đường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b="1" dirty="0">
              <a:latin typeface="Times New Roman" panose="02020603050405020304" pitchFamily="18" charset="0"/>
              <a:cs typeface="Times New Roman" panose="02020603050405020304" pitchFamily="18" charset="0"/>
            </a:rPr>
            <a:t>huyết, huyết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b="1" dirty="0">
              <a:latin typeface="Times New Roman" panose="02020603050405020304" pitchFamily="18" charset="0"/>
              <a:cs typeface="Times New Roman" panose="02020603050405020304" pitchFamily="18" charset="0"/>
            </a:rPr>
            <a:t>áp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BAA9D7-7987-4651-B907-AC3F870AAD03}" type="parTrans" cxnId="{904E7263-189B-4929-8FB2-7F87C8F0FD25}">
      <dgm:prSet/>
      <dgm:spPr/>
      <dgm:t>
        <a:bodyPr/>
        <a:lstStyle/>
        <a:p>
          <a:endParaRPr lang="en-US"/>
        </a:p>
      </dgm:t>
    </dgm:pt>
    <dgm:pt modelId="{A08ED931-D906-44AE-9ADF-51FB3BB06FDA}" type="sibTrans" cxnId="{904E7263-189B-4929-8FB2-7F87C8F0FD25}">
      <dgm:prSet phldrT="01"/>
      <dgm:spPr/>
      <dgm:t>
        <a:bodyPr/>
        <a:lstStyle/>
        <a:p>
          <a:endParaRPr lang="en-US" dirty="0">
            <a:solidFill>
              <a:srgbClr val="C00000"/>
            </a:solidFill>
          </a:endParaRPr>
        </a:p>
      </dgm:t>
    </dgm:pt>
    <dgm:pt modelId="{0EB2A5D0-B61F-48FE-AA2F-EC364C8D60CD}">
      <dgm:prSet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2/C</a:t>
          </a:r>
          <a:r>
            <a:rPr lang="vi-VN" b="1" dirty="0">
              <a:latin typeface="Times New Roman" panose="02020603050405020304" pitchFamily="18" charset="0"/>
              <a:cs typeface="Times New Roman" panose="02020603050405020304" pitchFamily="18" charset="0"/>
            </a:rPr>
            <a:t>an thiệp nội mạch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b="1" dirty="0">
              <a:latin typeface="Times New Roman" panose="02020603050405020304" pitchFamily="18" charset="0"/>
              <a:cs typeface="Times New Roman" panose="02020603050405020304" pitchFamily="18" charset="0"/>
            </a:rPr>
            <a:t>mạch máu chi dưới 2 bên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9772DD-5F78-497C-A68F-CBD2A4F35994}" type="parTrans" cxnId="{5D5228E0-462E-4FE4-9842-5F5AEF45C9FD}">
      <dgm:prSet/>
      <dgm:spPr/>
      <dgm:t>
        <a:bodyPr/>
        <a:lstStyle/>
        <a:p>
          <a:endParaRPr lang="en-US"/>
        </a:p>
      </dgm:t>
    </dgm:pt>
    <dgm:pt modelId="{311E2BF1-74B8-4772-97E7-4879AB76AEB6}" type="sibTrans" cxnId="{5D5228E0-462E-4FE4-9842-5F5AEF45C9FD}">
      <dgm:prSet phldrT="02"/>
      <dgm:spPr/>
      <dgm:t>
        <a:bodyPr/>
        <a:lstStyle/>
        <a:p>
          <a:endParaRPr lang="en-US" dirty="0">
            <a:solidFill>
              <a:srgbClr val="C00000"/>
            </a:solidFill>
          </a:endParaRPr>
        </a:p>
      </dgm:t>
    </dgm:pt>
    <dgm:pt modelId="{892A75E2-6F68-4864-8730-B1257C27700E}">
      <dgm:prSet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3/C</a:t>
          </a:r>
          <a:r>
            <a:rPr lang="vi-VN" b="1" dirty="0">
              <a:latin typeface="Times New Roman" panose="02020603050405020304" pitchFamily="18" charset="0"/>
              <a:cs typeface="Times New Roman" panose="02020603050405020304" pitchFamily="18" charset="0"/>
            </a:rPr>
            <a:t>hăm sóc vết thương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b="1" dirty="0">
              <a:latin typeface="Times New Roman" panose="02020603050405020304" pitchFamily="18" charset="0"/>
              <a:cs typeface="Times New Roman" panose="02020603050405020304" pitchFamily="18" charset="0"/>
            </a:rPr>
            <a:t>dụng liệu pháp hút áp lực âm (VAC)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94B1D0-E88B-4C25-8E63-C0766BC4083A}" type="parTrans" cxnId="{83DB068E-8DCB-445D-AACC-43C03702FB67}">
      <dgm:prSet/>
      <dgm:spPr/>
      <dgm:t>
        <a:bodyPr/>
        <a:lstStyle/>
        <a:p>
          <a:endParaRPr lang="en-US"/>
        </a:p>
      </dgm:t>
    </dgm:pt>
    <dgm:pt modelId="{3919F6B9-DBB3-4FEB-8550-9DAFA0BAB1A4}" type="sibTrans" cxnId="{83DB068E-8DCB-445D-AACC-43C03702FB67}">
      <dgm:prSet phldrT="03"/>
      <dgm:spPr/>
      <dgm:t>
        <a:bodyPr/>
        <a:lstStyle/>
        <a:p>
          <a:endParaRPr lang="en-US" dirty="0">
            <a:solidFill>
              <a:srgbClr val="C00000"/>
            </a:solidFill>
          </a:endParaRPr>
        </a:p>
      </dgm:t>
    </dgm:pt>
    <dgm:pt modelId="{3AF40384-F549-4F48-8A64-D3050A5DB809}" type="pres">
      <dgm:prSet presAssocID="{22935EFE-57CE-4DCD-A1AD-073DCDF32BD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6FCBFFB-53F2-45B9-9D69-83AB3640965A}" type="pres">
      <dgm:prSet presAssocID="{C61C1AF9-9539-4688-B354-A6CAAF740A62}" presName="thickLine" presStyleLbl="alignNode1" presStyleIdx="0" presStyleCnt="3"/>
      <dgm:spPr/>
    </dgm:pt>
    <dgm:pt modelId="{00649536-D860-4E54-BE79-EFA971221C93}" type="pres">
      <dgm:prSet presAssocID="{C61C1AF9-9539-4688-B354-A6CAAF740A62}" presName="horz1" presStyleCnt="0"/>
      <dgm:spPr/>
    </dgm:pt>
    <dgm:pt modelId="{B8CB48D5-81A9-449E-886B-443DA394724D}" type="pres">
      <dgm:prSet presAssocID="{C61C1AF9-9539-4688-B354-A6CAAF740A62}" presName="tx1" presStyleLbl="revTx" presStyleIdx="0" presStyleCnt="3"/>
      <dgm:spPr/>
      <dgm:t>
        <a:bodyPr/>
        <a:lstStyle/>
        <a:p>
          <a:endParaRPr lang="en-US"/>
        </a:p>
      </dgm:t>
    </dgm:pt>
    <dgm:pt modelId="{37FA429F-CAB4-4014-BD63-40CCD3A40C9B}" type="pres">
      <dgm:prSet presAssocID="{C61C1AF9-9539-4688-B354-A6CAAF740A62}" presName="vert1" presStyleCnt="0"/>
      <dgm:spPr/>
    </dgm:pt>
    <dgm:pt modelId="{E5C97659-576D-497D-9D88-517B4D85F158}" type="pres">
      <dgm:prSet presAssocID="{0EB2A5D0-B61F-48FE-AA2F-EC364C8D60CD}" presName="thickLine" presStyleLbl="alignNode1" presStyleIdx="1" presStyleCnt="3"/>
      <dgm:spPr/>
    </dgm:pt>
    <dgm:pt modelId="{E7CC6D38-2E1E-42D0-A4FF-2008191DF487}" type="pres">
      <dgm:prSet presAssocID="{0EB2A5D0-B61F-48FE-AA2F-EC364C8D60CD}" presName="horz1" presStyleCnt="0"/>
      <dgm:spPr/>
    </dgm:pt>
    <dgm:pt modelId="{68E00444-0C52-460F-9F98-E80A9AFBAEC5}" type="pres">
      <dgm:prSet presAssocID="{0EB2A5D0-B61F-48FE-AA2F-EC364C8D60CD}" presName="tx1" presStyleLbl="revTx" presStyleIdx="1" presStyleCnt="3"/>
      <dgm:spPr/>
      <dgm:t>
        <a:bodyPr/>
        <a:lstStyle/>
        <a:p>
          <a:endParaRPr lang="en-US"/>
        </a:p>
      </dgm:t>
    </dgm:pt>
    <dgm:pt modelId="{FB2494AF-63DF-4FB6-8425-DB8C7D9BAFEC}" type="pres">
      <dgm:prSet presAssocID="{0EB2A5D0-B61F-48FE-AA2F-EC364C8D60CD}" presName="vert1" presStyleCnt="0"/>
      <dgm:spPr/>
    </dgm:pt>
    <dgm:pt modelId="{4B37F726-5085-4640-B638-67FF6862B728}" type="pres">
      <dgm:prSet presAssocID="{892A75E2-6F68-4864-8730-B1257C27700E}" presName="thickLine" presStyleLbl="alignNode1" presStyleIdx="2" presStyleCnt="3"/>
      <dgm:spPr/>
    </dgm:pt>
    <dgm:pt modelId="{E0061025-C4BA-4011-AA91-12E4CB638C34}" type="pres">
      <dgm:prSet presAssocID="{892A75E2-6F68-4864-8730-B1257C27700E}" presName="horz1" presStyleCnt="0"/>
      <dgm:spPr/>
    </dgm:pt>
    <dgm:pt modelId="{5A7F04AD-E81B-4770-A585-295A5C577727}" type="pres">
      <dgm:prSet presAssocID="{892A75E2-6F68-4864-8730-B1257C27700E}" presName="tx1" presStyleLbl="revTx" presStyleIdx="2" presStyleCnt="3"/>
      <dgm:spPr/>
      <dgm:t>
        <a:bodyPr/>
        <a:lstStyle/>
        <a:p>
          <a:endParaRPr lang="en-US"/>
        </a:p>
      </dgm:t>
    </dgm:pt>
    <dgm:pt modelId="{E9869470-1D13-4339-9700-02810C922266}" type="pres">
      <dgm:prSet presAssocID="{892A75E2-6F68-4864-8730-B1257C27700E}" presName="vert1" presStyleCnt="0"/>
      <dgm:spPr/>
    </dgm:pt>
  </dgm:ptLst>
  <dgm:cxnLst>
    <dgm:cxn modelId="{83DB068E-8DCB-445D-AACC-43C03702FB67}" srcId="{22935EFE-57CE-4DCD-A1AD-073DCDF32BDA}" destId="{892A75E2-6F68-4864-8730-B1257C27700E}" srcOrd="2" destOrd="0" parTransId="{6694B1D0-E88B-4C25-8E63-C0766BC4083A}" sibTransId="{3919F6B9-DBB3-4FEB-8550-9DAFA0BAB1A4}"/>
    <dgm:cxn modelId="{647264F9-7168-46B5-AD11-C57EB169D3EC}" type="presOf" srcId="{22935EFE-57CE-4DCD-A1AD-073DCDF32BDA}" destId="{3AF40384-F549-4F48-8A64-D3050A5DB809}" srcOrd="0" destOrd="0" presId="urn:microsoft.com/office/officeart/2008/layout/LinedList"/>
    <dgm:cxn modelId="{C07CAD67-7D4F-472E-B7AC-60493C2BCD6B}" type="presOf" srcId="{0EB2A5D0-B61F-48FE-AA2F-EC364C8D60CD}" destId="{68E00444-0C52-460F-9F98-E80A9AFBAEC5}" srcOrd="0" destOrd="0" presId="urn:microsoft.com/office/officeart/2008/layout/LinedList"/>
    <dgm:cxn modelId="{646402CC-C5BC-421A-955E-20E97C597B22}" type="presOf" srcId="{892A75E2-6F68-4864-8730-B1257C27700E}" destId="{5A7F04AD-E81B-4770-A585-295A5C577727}" srcOrd="0" destOrd="0" presId="urn:microsoft.com/office/officeart/2008/layout/LinedList"/>
    <dgm:cxn modelId="{904E7263-189B-4929-8FB2-7F87C8F0FD25}" srcId="{22935EFE-57CE-4DCD-A1AD-073DCDF32BDA}" destId="{C61C1AF9-9539-4688-B354-A6CAAF740A62}" srcOrd="0" destOrd="0" parTransId="{E4BAA9D7-7987-4651-B907-AC3F870AAD03}" sibTransId="{A08ED931-D906-44AE-9ADF-51FB3BB06FDA}"/>
    <dgm:cxn modelId="{5D5228E0-462E-4FE4-9842-5F5AEF45C9FD}" srcId="{22935EFE-57CE-4DCD-A1AD-073DCDF32BDA}" destId="{0EB2A5D0-B61F-48FE-AA2F-EC364C8D60CD}" srcOrd="1" destOrd="0" parTransId="{AE9772DD-5F78-497C-A68F-CBD2A4F35994}" sibTransId="{311E2BF1-74B8-4772-97E7-4879AB76AEB6}"/>
    <dgm:cxn modelId="{FFCB64AF-3BF5-4A79-9373-E5C0919683B5}" type="presOf" srcId="{C61C1AF9-9539-4688-B354-A6CAAF740A62}" destId="{B8CB48D5-81A9-449E-886B-443DA394724D}" srcOrd="0" destOrd="0" presId="urn:microsoft.com/office/officeart/2008/layout/LinedList"/>
    <dgm:cxn modelId="{66086085-700A-4BED-8C0D-17DAD69311F4}" type="presParOf" srcId="{3AF40384-F549-4F48-8A64-D3050A5DB809}" destId="{86FCBFFB-53F2-45B9-9D69-83AB3640965A}" srcOrd="0" destOrd="0" presId="urn:microsoft.com/office/officeart/2008/layout/LinedList"/>
    <dgm:cxn modelId="{AA1E4C92-C3DD-4DE5-808A-8E92B029F05B}" type="presParOf" srcId="{3AF40384-F549-4F48-8A64-D3050A5DB809}" destId="{00649536-D860-4E54-BE79-EFA971221C93}" srcOrd="1" destOrd="0" presId="urn:microsoft.com/office/officeart/2008/layout/LinedList"/>
    <dgm:cxn modelId="{C5C633F5-1AAA-4132-8209-0F4236E9101A}" type="presParOf" srcId="{00649536-D860-4E54-BE79-EFA971221C93}" destId="{B8CB48D5-81A9-449E-886B-443DA394724D}" srcOrd="0" destOrd="0" presId="urn:microsoft.com/office/officeart/2008/layout/LinedList"/>
    <dgm:cxn modelId="{968904BD-1CCB-473A-BF97-26B7871328B6}" type="presParOf" srcId="{00649536-D860-4E54-BE79-EFA971221C93}" destId="{37FA429F-CAB4-4014-BD63-40CCD3A40C9B}" srcOrd="1" destOrd="0" presId="urn:microsoft.com/office/officeart/2008/layout/LinedList"/>
    <dgm:cxn modelId="{E7121446-BDE8-4B4C-ABD0-3D3FF936F7C5}" type="presParOf" srcId="{3AF40384-F549-4F48-8A64-D3050A5DB809}" destId="{E5C97659-576D-497D-9D88-517B4D85F158}" srcOrd="2" destOrd="0" presId="urn:microsoft.com/office/officeart/2008/layout/LinedList"/>
    <dgm:cxn modelId="{D31C6668-5CE7-4CAC-B016-D91A5B2FB51E}" type="presParOf" srcId="{3AF40384-F549-4F48-8A64-D3050A5DB809}" destId="{E7CC6D38-2E1E-42D0-A4FF-2008191DF487}" srcOrd="3" destOrd="0" presId="urn:microsoft.com/office/officeart/2008/layout/LinedList"/>
    <dgm:cxn modelId="{F018DC3A-5A63-4C03-A173-2EA3A5D933F7}" type="presParOf" srcId="{E7CC6D38-2E1E-42D0-A4FF-2008191DF487}" destId="{68E00444-0C52-460F-9F98-E80A9AFBAEC5}" srcOrd="0" destOrd="0" presId="urn:microsoft.com/office/officeart/2008/layout/LinedList"/>
    <dgm:cxn modelId="{524EEE83-5832-47B2-85E1-098E7EEE58BC}" type="presParOf" srcId="{E7CC6D38-2E1E-42D0-A4FF-2008191DF487}" destId="{FB2494AF-63DF-4FB6-8425-DB8C7D9BAFEC}" srcOrd="1" destOrd="0" presId="urn:microsoft.com/office/officeart/2008/layout/LinedList"/>
    <dgm:cxn modelId="{D4692443-21BC-496A-B6CA-43A9621F7116}" type="presParOf" srcId="{3AF40384-F549-4F48-8A64-D3050A5DB809}" destId="{4B37F726-5085-4640-B638-67FF6862B728}" srcOrd="4" destOrd="0" presId="urn:microsoft.com/office/officeart/2008/layout/LinedList"/>
    <dgm:cxn modelId="{B48B1EED-1171-42F1-B6B1-F0C9FCFB46CB}" type="presParOf" srcId="{3AF40384-F549-4F48-8A64-D3050A5DB809}" destId="{E0061025-C4BA-4011-AA91-12E4CB638C34}" srcOrd="5" destOrd="0" presId="urn:microsoft.com/office/officeart/2008/layout/LinedList"/>
    <dgm:cxn modelId="{D82BD808-96C0-4735-9C5C-85EC4891C8E8}" type="presParOf" srcId="{E0061025-C4BA-4011-AA91-12E4CB638C34}" destId="{5A7F04AD-E81B-4770-A585-295A5C577727}" srcOrd="0" destOrd="0" presId="urn:microsoft.com/office/officeart/2008/layout/LinedList"/>
    <dgm:cxn modelId="{3719573A-D49F-45FE-9966-A3A76FEBF976}" type="presParOf" srcId="{E0061025-C4BA-4011-AA91-12E4CB638C34}" destId="{E9869470-1D13-4339-9700-02810C92226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5559C3-2576-49CD-85FB-BBBC8820628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E0F8047-5E50-4256-88DB-AFA3CC5E35B6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khoa:  DAPT (aspirin + clopidogrel)</a:t>
          </a:r>
        </a:p>
      </dgm:t>
    </dgm:pt>
    <dgm:pt modelId="{DDC93C7A-C086-4A0B-9ECD-235974F6159B}" type="parTrans" cxnId="{9EA1584D-046B-41EC-9B09-92E2B789A75D}">
      <dgm:prSet/>
      <dgm:spPr/>
      <dgm:t>
        <a:bodyPr/>
        <a:lstStyle/>
        <a:p>
          <a:endParaRPr lang="en-US"/>
        </a:p>
      </dgm:t>
    </dgm:pt>
    <dgm:pt modelId="{3030D4D5-E77B-466B-8470-75383F2644AF}" type="sibTrans" cxnId="{9EA1584D-046B-41EC-9B09-92E2B789A75D}">
      <dgm:prSet/>
      <dgm:spPr/>
      <dgm:t>
        <a:bodyPr/>
        <a:lstStyle/>
        <a:p>
          <a:endParaRPr lang="en-US"/>
        </a:p>
      </dgm:t>
    </dgm:pt>
    <dgm:pt modelId="{F7C5D783-BA77-407D-B3CB-B67FAAD4569E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Quản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bệnh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thăm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khám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lâm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sàng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mạch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ABI,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siêu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âm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mạch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máu</a:t>
          </a:r>
          <a:endParaRPr lang="en-US" sz="2400" b="1" kern="1200" dirty="0">
            <a:solidFill>
              <a:prstClr val="black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77B9788-4417-47E6-A3D0-0B02407A8792}" type="parTrans" cxnId="{481B9552-4E69-405D-A361-65DDEE8C6338}">
      <dgm:prSet/>
      <dgm:spPr/>
      <dgm:t>
        <a:bodyPr/>
        <a:lstStyle/>
        <a:p>
          <a:endParaRPr lang="en-US"/>
        </a:p>
      </dgm:t>
    </dgm:pt>
    <dgm:pt modelId="{F2873EFE-3E4B-41AE-AD2E-D265A39CFD0F}" type="sibTrans" cxnId="{481B9552-4E69-405D-A361-65DDEE8C6338}">
      <dgm:prSet/>
      <dgm:spPr/>
      <dgm:t>
        <a:bodyPr/>
        <a:lstStyle/>
        <a:p>
          <a:endParaRPr lang="en-US"/>
        </a:p>
      </dgm:t>
    </dgm:pt>
    <dgm:pt modelId="{9C0641DD-ABBB-41F0-8665-A997327C6423}">
      <dgm:prSet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Chăm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sóc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vết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thương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cắt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lọc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thích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hợp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giảm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áp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bàn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chân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(Pressure offloading),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băng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giữ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ẩm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(moisture-retentive dressing),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kiểm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soát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nhiễm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trùng</a:t>
          </a:r>
          <a:endParaRPr lang="en-US" sz="2400" b="1" kern="1200" dirty="0">
            <a:solidFill>
              <a:prstClr val="black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32E510D-FAF6-4A70-AE0D-7038E9C244EA}" type="parTrans" cxnId="{CCBB40CD-AF88-4A37-9589-D4C2304D1272}">
      <dgm:prSet/>
      <dgm:spPr/>
      <dgm:t>
        <a:bodyPr/>
        <a:lstStyle/>
        <a:p>
          <a:endParaRPr lang="en-US"/>
        </a:p>
      </dgm:t>
    </dgm:pt>
    <dgm:pt modelId="{8B6548D9-7D6B-44DD-9612-CFBCA6E59D1D}" type="sibTrans" cxnId="{CCBB40CD-AF88-4A37-9589-D4C2304D1272}">
      <dgm:prSet/>
      <dgm:spPr/>
      <dgm:t>
        <a:bodyPr/>
        <a:lstStyle/>
        <a:p>
          <a:endParaRPr lang="en-US"/>
        </a:p>
      </dgm:t>
    </dgm:pt>
    <dgm:pt modelId="{0019339D-84B7-4CD1-ABF0-7D5DC63085ED}" type="pres">
      <dgm:prSet presAssocID="{045559C3-2576-49CD-85FB-BBBC8820628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B3F4B3-C27A-418A-A838-1FE957BE8483}" type="pres">
      <dgm:prSet presAssocID="{3E0F8047-5E50-4256-88DB-AFA3CC5E35B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B8E031-0052-4F57-91D4-3620CF43A33D}" type="pres">
      <dgm:prSet presAssocID="{3030D4D5-E77B-466B-8470-75383F2644AF}" presName="spacer" presStyleCnt="0"/>
      <dgm:spPr/>
    </dgm:pt>
    <dgm:pt modelId="{99706AD9-828B-40A3-B457-CFB4C4DC789D}" type="pres">
      <dgm:prSet presAssocID="{F7C5D783-BA77-407D-B3CB-B67FAAD4569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03AE77-BE9B-402D-954A-2009B888BC82}" type="pres">
      <dgm:prSet presAssocID="{F2873EFE-3E4B-41AE-AD2E-D265A39CFD0F}" presName="spacer" presStyleCnt="0"/>
      <dgm:spPr/>
    </dgm:pt>
    <dgm:pt modelId="{A744C3F6-9BC0-48FF-95E0-AF597B554128}" type="pres">
      <dgm:prSet presAssocID="{9C0641DD-ABBB-41F0-8665-A997327C642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FCD79B-74D5-469A-9A08-E871292239E6}" type="presOf" srcId="{F7C5D783-BA77-407D-B3CB-B67FAAD4569E}" destId="{99706AD9-828B-40A3-B457-CFB4C4DC789D}" srcOrd="0" destOrd="0" presId="urn:microsoft.com/office/officeart/2005/8/layout/vList2"/>
    <dgm:cxn modelId="{481B9552-4E69-405D-A361-65DDEE8C6338}" srcId="{045559C3-2576-49CD-85FB-BBBC8820628A}" destId="{F7C5D783-BA77-407D-B3CB-B67FAAD4569E}" srcOrd="1" destOrd="0" parTransId="{377B9788-4417-47E6-A3D0-0B02407A8792}" sibTransId="{F2873EFE-3E4B-41AE-AD2E-D265A39CFD0F}"/>
    <dgm:cxn modelId="{0A1153C7-77BF-4B1C-A22F-852CAEAD0A91}" type="presOf" srcId="{045559C3-2576-49CD-85FB-BBBC8820628A}" destId="{0019339D-84B7-4CD1-ABF0-7D5DC63085ED}" srcOrd="0" destOrd="0" presId="urn:microsoft.com/office/officeart/2005/8/layout/vList2"/>
    <dgm:cxn modelId="{9EA1584D-046B-41EC-9B09-92E2B789A75D}" srcId="{045559C3-2576-49CD-85FB-BBBC8820628A}" destId="{3E0F8047-5E50-4256-88DB-AFA3CC5E35B6}" srcOrd="0" destOrd="0" parTransId="{DDC93C7A-C086-4A0B-9ECD-235974F6159B}" sibTransId="{3030D4D5-E77B-466B-8470-75383F2644AF}"/>
    <dgm:cxn modelId="{ACD1109E-FD70-44EC-9343-F2576DC714B2}" type="presOf" srcId="{9C0641DD-ABBB-41F0-8665-A997327C6423}" destId="{A744C3F6-9BC0-48FF-95E0-AF597B554128}" srcOrd="0" destOrd="0" presId="urn:microsoft.com/office/officeart/2005/8/layout/vList2"/>
    <dgm:cxn modelId="{BB7423FA-620E-4688-9A3B-E26FCE57E16D}" type="presOf" srcId="{3E0F8047-5E50-4256-88DB-AFA3CC5E35B6}" destId="{A3B3F4B3-C27A-418A-A838-1FE957BE8483}" srcOrd="0" destOrd="0" presId="urn:microsoft.com/office/officeart/2005/8/layout/vList2"/>
    <dgm:cxn modelId="{CCBB40CD-AF88-4A37-9589-D4C2304D1272}" srcId="{045559C3-2576-49CD-85FB-BBBC8820628A}" destId="{9C0641DD-ABBB-41F0-8665-A997327C6423}" srcOrd="2" destOrd="0" parTransId="{C32E510D-FAF6-4A70-AE0D-7038E9C244EA}" sibTransId="{8B6548D9-7D6B-44DD-9612-CFBCA6E59D1D}"/>
    <dgm:cxn modelId="{CBA750FF-90F1-4AC8-B17E-C1BFEC078B53}" type="presParOf" srcId="{0019339D-84B7-4CD1-ABF0-7D5DC63085ED}" destId="{A3B3F4B3-C27A-418A-A838-1FE957BE8483}" srcOrd="0" destOrd="0" presId="urn:microsoft.com/office/officeart/2005/8/layout/vList2"/>
    <dgm:cxn modelId="{6484489B-114D-47BC-BD35-432455CAA19F}" type="presParOf" srcId="{0019339D-84B7-4CD1-ABF0-7D5DC63085ED}" destId="{29B8E031-0052-4F57-91D4-3620CF43A33D}" srcOrd="1" destOrd="0" presId="urn:microsoft.com/office/officeart/2005/8/layout/vList2"/>
    <dgm:cxn modelId="{1CDEC0AA-DC58-4218-A045-517191C03EE2}" type="presParOf" srcId="{0019339D-84B7-4CD1-ABF0-7D5DC63085ED}" destId="{99706AD9-828B-40A3-B457-CFB4C4DC789D}" srcOrd="2" destOrd="0" presId="urn:microsoft.com/office/officeart/2005/8/layout/vList2"/>
    <dgm:cxn modelId="{8DE8108A-D21D-470D-A3AE-9A8D5564D28C}" type="presParOf" srcId="{0019339D-84B7-4CD1-ABF0-7D5DC63085ED}" destId="{FA03AE77-BE9B-402D-954A-2009B888BC82}" srcOrd="3" destOrd="0" presId="urn:microsoft.com/office/officeart/2005/8/layout/vList2"/>
    <dgm:cxn modelId="{4B2572AD-36B1-4174-ACF9-96008A4CAAA2}" type="presParOf" srcId="{0019339D-84B7-4CD1-ABF0-7D5DC63085ED}" destId="{A744C3F6-9BC0-48FF-95E0-AF597B55412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CBFFB-53F2-45B9-9D69-83AB3640965A}">
      <dsp:nvSpPr>
        <dsp:cNvPr id="0" name=""/>
        <dsp:cNvSpPr/>
      </dsp:nvSpPr>
      <dsp:spPr>
        <a:xfrm>
          <a:off x="0" y="2299"/>
          <a:ext cx="748180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B48D5-81A9-449E-886B-443DA394724D}">
      <dsp:nvSpPr>
        <dsp:cNvPr id="0" name=""/>
        <dsp:cNvSpPr/>
      </dsp:nvSpPr>
      <dsp:spPr>
        <a:xfrm>
          <a:off x="0" y="2299"/>
          <a:ext cx="7481802" cy="1568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1/</a:t>
          </a:r>
          <a:r>
            <a:rPr lang="vi-VN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Cắt lọc vết thương, kháng sinh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kiểm soát nhiễm trùng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k</a:t>
          </a:r>
          <a:r>
            <a:rPr lang="vi-VN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iểm soát đau, đường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huyết, huyết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áp</a:t>
          </a:r>
          <a:endParaRPr lang="en-US" sz="3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299"/>
        <a:ext cx="7481802" cy="1568177"/>
      </dsp:txXfrm>
    </dsp:sp>
    <dsp:sp modelId="{E5C97659-576D-497D-9D88-517B4D85F158}">
      <dsp:nvSpPr>
        <dsp:cNvPr id="0" name=""/>
        <dsp:cNvSpPr/>
      </dsp:nvSpPr>
      <dsp:spPr>
        <a:xfrm>
          <a:off x="0" y="1570476"/>
          <a:ext cx="7481802" cy="0"/>
        </a:xfrm>
        <a:prstGeom prst="line">
          <a:avLst/>
        </a:prstGeom>
        <a:solidFill>
          <a:schemeClr val="accent5">
            <a:hueOff val="0"/>
            <a:satOff val="0"/>
            <a:lumOff val="6177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6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E00444-0C52-460F-9F98-E80A9AFBAEC5}">
      <dsp:nvSpPr>
        <dsp:cNvPr id="0" name=""/>
        <dsp:cNvSpPr/>
      </dsp:nvSpPr>
      <dsp:spPr>
        <a:xfrm>
          <a:off x="0" y="1570476"/>
          <a:ext cx="7481802" cy="1568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2/C</a:t>
          </a:r>
          <a:r>
            <a:rPr lang="vi-VN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 thiệp nội mạch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mạch máu chi dưới 2 bên</a:t>
          </a:r>
          <a:endParaRPr lang="en-US" sz="3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570476"/>
        <a:ext cx="7481802" cy="1568177"/>
      </dsp:txXfrm>
    </dsp:sp>
    <dsp:sp modelId="{4B37F726-5085-4640-B638-67FF6862B728}">
      <dsp:nvSpPr>
        <dsp:cNvPr id="0" name=""/>
        <dsp:cNvSpPr/>
      </dsp:nvSpPr>
      <dsp:spPr>
        <a:xfrm>
          <a:off x="0" y="3138654"/>
          <a:ext cx="7481802" cy="0"/>
        </a:xfrm>
        <a:prstGeom prst="line">
          <a:avLst/>
        </a:prstGeom>
        <a:solidFill>
          <a:schemeClr val="accent5">
            <a:hueOff val="0"/>
            <a:satOff val="0"/>
            <a:lumOff val="12353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1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7F04AD-E81B-4770-A585-295A5C577727}">
      <dsp:nvSpPr>
        <dsp:cNvPr id="0" name=""/>
        <dsp:cNvSpPr/>
      </dsp:nvSpPr>
      <dsp:spPr>
        <a:xfrm>
          <a:off x="0" y="3138654"/>
          <a:ext cx="7481802" cy="1568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3/C</a:t>
          </a:r>
          <a:r>
            <a:rPr lang="vi-VN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hăm sóc vết thương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dụng liệu pháp hút áp lực âm (VAC)</a:t>
          </a:r>
          <a:endParaRPr lang="en-US" sz="3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138654"/>
        <a:ext cx="7481802" cy="15681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3F4B3-C27A-418A-A838-1FE957BE8483}">
      <dsp:nvSpPr>
        <dsp:cNvPr id="0" name=""/>
        <dsp:cNvSpPr/>
      </dsp:nvSpPr>
      <dsp:spPr>
        <a:xfrm>
          <a:off x="0" y="387899"/>
          <a:ext cx="11029950" cy="1216800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khoa:  DAPT (aspirin + clopidogrel)</a:t>
          </a:r>
        </a:p>
      </dsp:txBody>
      <dsp:txXfrm>
        <a:off x="59399" y="447298"/>
        <a:ext cx="10911152" cy="1098002"/>
      </dsp:txXfrm>
    </dsp:sp>
    <dsp:sp modelId="{99706AD9-828B-40A3-B457-CFB4C4DC789D}">
      <dsp:nvSpPr>
        <dsp:cNvPr id="0" name=""/>
        <dsp:cNvSpPr/>
      </dsp:nvSpPr>
      <dsp:spPr>
        <a:xfrm>
          <a:off x="0" y="1791899"/>
          <a:ext cx="11029950" cy="1216800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Quản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bệnh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thăm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khám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lâm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sàng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mạch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ABI,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siêu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âm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mạch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máu</a:t>
          </a:r>
          <a:endParaRPr lang="en-US" sz="2400" b="1" kern="1200" dirty="0">
            <a:solidFill>
              <a:prstClr val="black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9399" y="1851298"/>
        <a:ext cx="10911152" cy="1098002"/>
      </dsp:txXfrm>
    </dsp:sp>
    <dsp:sp modelId="{A744C3F6-9BC0-48FF-95E0-AF597B554128}">
      <dsp:nvSpPr>
        <dsp:cNvPr id="0" name=""/>
        <dsp:cNvSpPr/>
      </dsp:nvSpPr>
      <dsp:spPr>
        <a:xfrm>
          <a:off x="0" y="3195899"/>
          <a:ext cx="11029950" cy="121680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Chăm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sóc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vết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thương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cắt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lọc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thích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hợp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giảm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áp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bàn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chân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(Pressure offloading),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băng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giữ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ẩm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(moisture-retentive dressing),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kiểm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soát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nhiễm</a:t>
          </a:r>
          <a:r>
            <a: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trùng</a:t>
          </a:r>
          <a:endParaRPr lang="en-US" sz="2400" b="1" kern="1200" dirty="0">
            <a:solidFill>
              <a:prstClr val="black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9399" y="3255298"/>
        <a:ext cx="10911152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D7A6A-0161-417E-8CED-F489E2B41325}" type="datetimeFigureOut">
              <a:rPr lang="vi-VN" smtClean="0"/>
              <a:t>15/09/2025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9326D-1D95-4288-964E-320B90165D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4517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BĐMCD là một vấn đề sức khỏe lớn - 230 triệu người trưởng thành trên toàn cầu [2].</a:t>
            </a:r>
          </a:p>
          <a:p>
            <a:pPr algn="just"/>
            <a:r>
              <a:rPr lang="en-GB" u="sng">
                <a:latin typeface="Arial" panose="020B0604020202020204" pitchFamily="34" charset="0"/>
                <a:cs typeface="Arial" panose="020B0604020202020204" pitchFamily="34" charset="0"/>
              </a:rPr>
              <a:t>Thiếu máu mạn tính đe dọa chi (Chronic Limb-Threatening ischemia) được xem như là giai đoạn trễ của BĐMCD [3]. Theo hướng dẫn toàn cầu về mạch máu (Global vascular guideline) năm 2019, định nghĩa TMMTĐDC là một hội chứng lâm sàng xảy ra ở BN BĐMCD có triệu chứng đau khi nghỉ, loét hoặc hoại tử ở chi dưới xuất hiện trên 2 tuần và đã loại trừ các nguyên nhân do tĩnh mạch, chấn thương, thuyên tắc hay không do xơ vữa [4].</a:t>
            </a:r>
          </a:p>
          <a:p>
            <a:pPr algn="just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BĐMCD ít phổ biến ở người dưới 50 tuổi, nhưng ảnh hưởng tới khoảng hơn 20% người từ 80 tuổi trở lên. TMMTĐDC là một thể lâm sàng trầm trọng nhất của BĐMCD, chiếm khoảng 11% BĐMCD, liên hệ mật thiết với tỷ lệ cắt cụt chi, biến cố tim mạch và tử vong [5].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Anton N. Sidawy, MD, MPH (2019), “Rutherford’s Vascular Surgery and Endovascular Therapy 9th”, Society for Vascular Surgery.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Michael H. Criqui et al (2021), “Lower Extremity Peripheral Artery Disease: Contemporary Epidemiology, Management Gaps, and Future Directions”, American Heart Association, 144, pp. 171-191.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Tanner I. Kim, MD. Carlos Mena, MD. Bauer E. Sumpio, MD, PhD (2020), “The Role of Lower Extremity Amputation in Chronic Limb-Threatening Ischemia”, International Journal of Angiology, pp. 149-155.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Michael S. Conte, MD, Andrew W. Bradbury, MD (2019), “Global vascular guidelines on the management of chronic limb-threatening ischemia”, Journal of Vascular Surgery (2019), 58, pp. 1-109.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Tamar S Polonsky et al (2021), “Lower Extremity Peripheral Artery Disease Without Chronic Limb-Threatening Ischemia: A Review”, The Journal of the American Medical Association, 21, pp. 2188-2198.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Joep G. J. Wijnand, Devin Zarkowsky (2021), “The Global Limb Anatomic Staging System (GLASS) for CLTI: Improving Inter-Observer Agreement”, Journal of Clinical</a:t>
            </a:r>
            <a:r>
              <a:rPr lang="en-GB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Medicine, 10, pp. 2 – 9.</a:t>
            </a:r>
          </a:p>
          <a:p>
            <a:r>
              <a:rPr lang="en-GB"/>
              <a:t>Nguồn</a:t>
            </a:r>
            <a:r>
              <a:rPr lang="en-GB" baseline="0"/>
              <a:t> hình: Alik Farber, M.D. (2018), Chronic Limb-Threatening Ischemia, </a:t>
            </a:r>
            <a:r>
              <a:rPr lang="en-GB"/>
              <a:t>The New England Journal of Medicine, 379, pp. 171-180.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72AE0-58D8-4B49-B560-C3C3871A28F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241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[8] Rocha-Singh KJ, Zeller T, </a:t>
            </a:r>
            <a:r>
              <a:rPr lang="en-US" sz="1800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Jaff</a:t>
            </a: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MR. </a:t>
            </a:r>
            <a:r>
              <a:rPr lang="en-US" sz="1800" i="1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Peripheral arterial calcification: prevalence, mechanism, detection, and clinical implications</a:t>
            </a: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Catheter Cardiovasc </a:t>
            </a:r>
            <a:r>
              <a:rPr lang="en-US" sz="1800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Interv</a:t>
            </a: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2014 May 1;83(6):E212-20. </a:t>
            </a:r>
            <a:r>
              <a:rPr lang="en-US" sz="1800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doi</a:t>
            </a: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10.1002/ccd.25387. </a:t>
            </a:r>
            <a:r>
              <a:rPr lang="en-US" sz="1800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Epub</a:t>
            </a: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2014 Feb 10. PMID: 24402839; PMCID: PMC4262070.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18C3A-4C3C-4077-8AD6-77E683BE16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23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793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39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Abbreviations</a:t>
            </a:r>
          </a:p>
          <a:p>
            <a:r>
              <a:rPr lang="en-GB" dirty="0"/>
              <a:t>bid, twice daily; CAD, coronary artery disease; </a:t>
            </a:r>
            <a:r>
              <a:rPr lang="en-US" b="0" dirty="0"/>
              <a:t>CCS, chronic coronary syndromes</a:t>
            </a:r>
            <a:r>
              <a:rPr lang="en-GB" dirty="0"/>
              <a:t>; </a:t>
            </a:r>
            <a:r>
              <a:rPr lang="en-US" b="0" dirty="0"/>
              <a:t>CKD, chronic kidney disease; </a:t>
            </a:r>
            <a:r>
              <a:rPr lang="en-GB" dirty="0"/>
              <a:t>CLTI, chronic limb-threatening ischaemia;</a:t>
            </a:r>
            <a:r>
              <a:rPr lang="en-GB" b="0" dirty="0"/>
              <a:t> eGFR, estimated glomerular filtration rate; EASD,</a:t>
            </a:r>
            <a:r>
              <a:rPr lang="en-GB" sz="1100" b="0" dirty="0"/>
              <a:t> European Association for the Study of Diabetes; ESC, European Society of Cardiology;</a:t>
            </a:r>
            <a:r>
              <a:rPr lang="en-GB" b="0" dirty="0"/>
              <a:t> ESVM, </a:t>
            </a:r>
            <a:r>
              <a:rPr lang="en-GB" sz="1100" b="0" dirty="0"/>
              <a:t>European Society for Vascular Medicine; HF, heart failure; </a:t>
            </a:r>
            <a:r>
              <a:rPr lang="en-GB" b="0" dirty="0"/>
              <a:t>MI, myocardial infarction; od, once daily; PAD, peripheral artery disease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12A04-9E3C-4CA4-8E37-57D068AB06B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739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990" algn="l"/>
              </a:tabLst>
              <a:defRPr/>
            </a:pPr>
            <a:r>
              <a:rPr lang="en-GB" b="1" dirty="0"/>
              <a:t>Discussion Points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1990" algn="l"/>
              </a:tabLst>
              <a:defRPr/>
            </a:pPr>
            <a:r>
              <a:rPr lang="en-GB" b="0" dirty="0"/>
              <a:t>As</a:t>
            </a:r>
            <a:r>
              <a:rPr lang="en-GB" b="0" baseline="0" dirty="0"/>
              <a:t> intensified antiplatelet therapy may have reached saturation point (previous slide), COMPASS looked at a dual pathway approach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1990" algn="l"/>
              </a:tabLst>
              <a:defRPr/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en-GB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andomized</a:t>
            </a:r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double-blind controlled trial, event driven study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1990" algn="l"/>
              </a:tabLst>
              <a:defRPr/>
            </a:pPr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Factorial</a:t>
            </a:r>
            <a:r>
              <a:rPr lang="en-GB" sz="11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design – to assess the utility of a PPI like pantoprazole in reducing GI bleeding; this part of study is still ongoing and will be reported when results are available</a:t>
            </a:r>
            <a:endParaRPr lang="en-GB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1990" algn="l"/>
              </a:tabLst>
              <a:defRPr/>
            </a:pPr>
            <a:r>
              <a:rPr lang="en-GB" sz="11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Rationale for 2.5mg BD from</a:t>
            </a:r>
            <a:r>
              <a:rPr lang="en-GB" sz="1100" b="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ATLAS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990" algn="l"/>
              </a:tabLst>
              <a:defRPr/>
            </a:pPr>
            <a:endParaRPr lang="en-GB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990" algn="l"/>
              </a:tabLst>
              <a:defRPr/>
            </a:pPr>
            <a:r>
              <a:rPr lang="en-GB" b="1" dirty="0"/>
              <a:t>Abbreviations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990" algn="l"/>
              </a:tabLst>
              <a:defRPr/>
            </a:pPr>
            <a:r>
              <a:rPr lang="en-GB" b="0" baseline="0" dirty="0"/>
              <a:t>bid, twice daily; </a:t>
            </a:r>
            <a:r>
              <a:rPr lang="en-GB" altLang="en-US" dirty="0">
                <a:cs typeface="Arial" pitchFamily="34" charset="0"/>
              </a:rPr>
              <a:t>CAD, coronary artery disease; </a:t>
            </a:r>
            <a:r>
              <a:rPr lang="en-GB" dirty="0">
                <a:cs typeface="Arial" pitchFamily="34" charset="0"/>
              </a:rPr>
              <a:t>MI, myocardial</a:t>
            </a:r>
            <a:r>
              <a:rPr lang="en-GB" baseline="0" dirty="0">
                <a:cs typeface="Arial" pitchFamily="34" charset="0"/>
              </a:rPr>
              <a:t> infarction; </a:t>
            </a:r>
            <a:r>
              <a:rPr lang="en-GB" altLang="en-US" dirty="0">
                <a:cs typeface="Arial" pitchFamily="34" charset="0"/>
              </a:rPr>
              <a:t>od, once daily; </a:t>
            </a:r>
            <a:r>
              <a:rPr lang="en-GB" dirty="0">
                <a:cs typeface="Arial" pitchFamily="34" charset="0"/>
              </a:rPr>
              <a:t>PAD, peripheral artery disease;</a:t>
            </a:r>
            <a:r>
              <a:rPr lang="en-GB" baseline="0" dirty="0">
                <a:cs typeface="Arial" pitchFamily="34" charset="0"/>
              </a:rPr>
              <a:t> </a:t>
            </a:r>
            <a:r>
              <a:rPr lang="en-GB" dirty="0"/>
              <a:t>R, randomisation</a:t>
            </a:r>
          </a:p>
          <a:p>
            <a:pPr>
              <a:spcBef>
                <a:spcPct val="0"/>
              </a:spcBef>
              <a:tabLst>
                <a:tab pos="171990" algn="l"/>
              </a:tabLst>
            </a:pPr>
            <a:endParaRPr lang="en-GB" b="1" dirty="0"/>
          </a:p>
          <a:p>
            <a:pPr>
              <a:spcBef>
                <a:spcPct val="0"/>
              </a:spcBef>
              <a:tabLst>
                <a:tab pos="171990" algn="l"/>
              </a:tabLst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B2A90-0ED6-49DC-968A-6C1B6EB73DB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9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Michael S. Conte, MD, Andrew W. Bradbury, MD (2019), “Global vascular guidelines on the management of chronic limb-threatening ischemia”, Journal of Vascular Surgery (2019), 58, pp. 1-109.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Rym El Khoury, Bian Wu et al (2022), “Limb-based patency as a measure of effective revascularization for chronic limb-threatening ischemia”, Journal of Vascular Surgery.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Nguồn</a:t>
            </a:r>
            <a:r>
              <a:rPr lang="en-GB" baseline="0"/>
              <a:t> hình: Alik Farber, M.D. (2018), Chronic Limb-Threatening Ischemia, </a:t>
            </a:r>
            <a:r>
              <a:rPr lang="en-GB"/>
              <a:t>The New England Journal of Medicine, 379, pp. 171-180.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72AE0-58D8-4B49-B560-C3C3871A28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992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464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067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721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359F2-43EF-4812-9DC0-98C0B1A406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136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Michael S. Conte, MD, Andrew W. Bradbury, MD (2019), “Global vascular guidelines on the management of chronic limb-threatening ischemia”, Journal of Vascular Surgery (2019), 58, pp. 1-109.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72AE0-58D8-4B49-B560-C3C3871A28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782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>
                <a:latin typeface="+mn-lt"/>
                <a:cs typeface="Arial" panose="020B0604020202020204" pitchFamily="34" charset="0"/>
              </a:rPr>
              <a:t>iên đoán khả năng tưới máu thành công và khả năng duy trì động mạch đích tưới máu (LBP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vi-VN">
                <a:latin typeface="+mn-lt"/>
                <a:cs typeface="Arial" panose="020B0604020202020204" pitchFamily="34" charset="0"/>
              </a:rPr>
              <a:t>theo hai tầng của phân độ GLASS thì tầng chủ - chậu phải được can thiệp /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PT </a:t>
            </a:r>
            <a:r>
              <a:rPr lang="vi-VN">
                <a:latin typeface="+mn-lt"/>
                <a:cs typeface="Arial" panose="020B0604020202020204" pitchFamily="34" charset="0"/>
              </a:rPr>
              <a:t>hoặc hẹp không đáng kể (&lt; 50%) và tầng dưới mắt cá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</a:t>
            </a:r>
            <a:r>
              <a:rPr lang="vi-VN">
                <a:latin typeface="+mn-lt"/>
                <a:cs typeface="Arial" panose="020B0604020202020204" pitchFamily="34" charset="0"/>
              </a:rPr>
              <a:t>hông thoáng của động mạch gan chân (hình) [4].</a:t>
            </a:r>
            <a:endParaRPr lang="en-GB"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>
                <a:latin typeface="+mn-lt"/>
                <a:cs typeface="Arial" panose="020B0604020202020204" pitchFamily="34" charset="0"/>
              </a:rPr>
              <a:t>Phân độ tưới máu tầng dưới mắt cá chân (infra-malleolar): </a:t>
            </a:r>
            <a:r>
              <a:rPr lang="vi-VN" u="sng">
                <a:latin typeface="+mn-lt"/>
                <a:cs typeface="Arial" panose="020B0604020202020204" pitchFamily="34" charset="0"/>
              </a:rPr>
              <a:t>P0 tái hiện được </a:t>
            </a:r>
            <a:r>
              <a:rPr lang="en-US" u="sng">
                <a:latin typeface="Arial" panose="020B0604020202020204" pitchFamily="34" charset="0"/>
                <a:cs typeface="Arial" panose="020B0604020202020204" pitchFamily="34" charset="0"/>
              </a:rPr>
              <a:t>ĐM </a:t>
            </a:r>
            <a:r>
              <a:rPr lang="vi-VN" u="sng">
                <a:latin typeface="+mn-lt"/>
                <a:cs typeface="Arial" panose="020B0604020202020204" pitchFamily="34" charset="0"/>
              </a:rPr>
              <a:t>cung bàn chân; P1 không tái hiện được </a:t>
            </a:r>
            <a:r>
              <a:rPr lang="en-US" u="sng">
                <a:latin typeface="Arial" panose="020B0604020202020204" pitchFamily="34" charset="0"/>
                <a:cs typeface="Arial" panose="020B0604020202020204" pitchFamily="34" charset="0"/>
              </a:rPr>
              <a:t>ĐM </a:t>
            </a:r>
            <a:r>
              <a:rPr lang="vi-VN" u="sng">
                <a:latin typeface="+mn-lt"/>
                <a:cs typeface="Arial" panose="020B0604020202020204" pitchFamily="34" charset="0"/>
              </a:rPr>
              <a:t>cung bàn chân; P2 </a:t>
            </a:r>
            <a:r>
              <a:rPr lang="en-US" u="sng">
                <a:latin typeface="Arial" panose="020B0604020202020204" pitchFamily="34" charset="0"/>
                <a:cs typeface="Arial" panose="020B0604020202020204" pitchFamily="34" charset="0"/>
              </a:rPr>
              <a:t>ĐM</a:t>
            </a:r>
            <a:r>
              <a:rPr lang="vi-VN" u="sng">
                <a:latin typeface="+mn-lt"/>
                <a:cs typeface="Arial" panose="020B0604020202020204" pitchFamily="34" charset="0"/>
              </a:rPr>
              <a:t> đích không xuống bàn chân [4].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Michael S. Conte, MD, Andrew W. Bradbury, MD (2019), “Global vascular guidelines on the management of chronic limb-threatening ischemia”, Journal of Vascular Surgery (2019), 58, pp. 1-109.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72AE0-58D8-4B49-B560-C3C3871A28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030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72AE0-58D8-4B49-B560-C3C3871A28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283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xmlns="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0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58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75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D0F196A1-2430-4797-B656-A38302FA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51" y="666984"/>
            <a:ext cx="3672970" cy="2125911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xmlns="" id="{5A0AD703-0A43-5323-CCB2-832D424EF2D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2151" y="2862479"/>
            <a:ext cx="3672970" cy="3491849"/>
          </a:xfrm>
        </p:spPr>
        <p:txBody>
          <a:bodyPr anchor="t" anchorCtr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add text 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4627B629-9CBE-3ECF-2D88-F07AACD037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31970" y="666985"/>
            <a:ext cx="7497880" cy="5687344"/>
          </a:xfrm>
          <a:custGeom>
            <a:avLst/>
            <a:gdLst>
              <a:gd name="connsiteX0" fmla="*/ 3803282 w 7497880"/>
              <a:gd name="connsiteY0" fmla="*/ 0 h 5687344"/>
              <a:gd name="connsiteX1" fmla="*/ 7497880 w 7497880"/>
              <a:gd name="connsiteY1" fmla="*/ 0 h 5687344"/>
              <a:gd name="connsiteX2" fmla="*/ 7497880 w 7497880"/>
              <a:gd name="connsiteY2" fmla="*/ 4581885 h 5687344"/>
              <a:gd name="connsiteX3" fmla="*/ 3803282 w 7497880"/>
              <a:gd name="connsiteY3" fmla="*/ 4581885 h 5687344"/>
              <a:gd name="connsiteX4" fmla="*/ 0 w 7497880"/>
              <a:gd name="connsiteY4" fmla="*/ 0 h 5687344"/>
              <a:gd name="connsiteX5" fmla="*/ 3699373 w 7497880"/>
              <a:gd name="connsiteY5" fmla="*/ 0 h 5687344"/>
              <a:gd name="connsiteX6" fmla="*/ 3699373 w 7497880"/>
              <a:gd name="connsiteY6" fmla="*/ 4581885 h 5687344"/>
              <a:gd name="connsiteX7" fmla="*/ 2 w 7497880"/>
              <a:gd name="connsiteY7" fmla="*/ 4581885 h 5687344"/>
              <a:gd name="connsiteX8" fmla="*/ 2 w 7497880"/>
              <a:gd name="connsiteY8" fmla="*/ 4679200 h 5687344"/>
              <a:gd name="connsiteX9" fmla="*/ 3699373 w 7497880"/>
              <a:gd name="connsiteY9" fmla="*/ 4679200 h 5687344"/>
              <a:gd name="connsiteX10" fmla="*/ 3699373 w 7497880"/>
              <a:gd name="connsiteY10" fmla="*/ 5679350 h 5687344"/>
              <a:gd name="connsiteX11" fmla="*/ 3803282 w 7497880"/>
              <a:gd name="connsiteY11" fmla="*/ 5679350 h 5687344"/>
              <a:gd name="connsiteX12" fmla="*/ 3803282 w 7497880"/>
              <a:gd name="connsiteY12" fmla="*/ 4679200 h 5687344"/>
              <a:gd name="connsiteX13" fmla="*/ 7497880 w 7497880"/>
              <a:gd name="connsiteY13" fmla="*/ 4679200 h 5687344"/>
              <a:gd name="connsiteX14" fmla="*/ 7497880 w 7497880"/>
              <a:gd name="connsiteY14" fmla="*/ 5687344 h 5687344"/>
              <a:gd name="connsiteX15" fmla="*/ 0 w 7497880"/>
              <a:gd name="connsiteY15" fmla="*/ 5687344 h 568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97880" h="5687344">
                <a:moveTo>
                  <a:pt x="3803282" y="0"/>
                </a:moveTo>
                <a:lnTo>
                  <a:pt x="7497880" y="0"/>
                </a:lnTo>
                <a:lnTo>
                  <a:pt x="7497880" y="4581885"/>
                </a:lnTo>
                <a:lnTo>
                  <a:pt x="3803282" y="4581885"/>
                </a:lnTo>
                <a:close/>
                <a:moveTo>
                  <a:pt x="0" y="0"/>
                </a:moveTo>
                <a:lnTo>
                  <a:pt x="3699373" y="0"/>
                </a:lnTo>
                <a:lnTo>
                  <a:pt x="3699373" y="4581885"/>
                </a:lnTo>
                <a:lnTo>
                  <a:pt x="2" y="4581885"/>
                </a:lnTo>
                <a:lnTo>
                  <a:pt x="2" y="4679200"/>
                </a:lnTo>
                <a:lnTo>
                  <a:pt x="3699373" y="4679200"/>
                </a:lnTo>
                <a:lnTo>
                  <a:pt x="3699373" y="5679350"/>
                </a:lnTo>
                <a:lnTo>
                  <a:pt x="3803282" y="5679350"/>
                </a:lnTo>
                <a:lnTo>
                  <a:pt x="3803282" y="4679200"/>
                </a:lnTo>
                <a:lnTo>
                  <a:pt x="7497880" y="4679200"/>
                </a:lnTo>
                <a:lnTo>
                  <a:pt x="7497880" y="5687344"/>
                </a:lnTo>
                <a:lnTo>
                  <a:pt x="0" y="568734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to add picture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90DD7D93-4C4D-E385-9F8C-40536F0BDEA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/>
              <a:t>20XX</a:t>
            </a:r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BC99FA72-244D-9DC3-C9B7-E7DAD50A01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725A4F6F-66FD-CDA5-7F8F-F5FD6382CF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77340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2553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82" y="629920"/>
            <a:ext cx="3606800" cy="2809240"/>
          </a:xfrm>
        </p:spPr>
        <p:txBody>
          <a:bodyPr anchor="b">
            <a:no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81" y="3698240"/>
            <a:ext cx="3606800" cy="2271076"/>
          </a:xfrm>
        </p:spPr>
        <p:txBody>
          <a:bodyPr anchor="t"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2608" y="6423914"/>
            <a:ext cx="1052510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454FD2A1-D363-7C44-2A72-54E8B397D3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36720" y="650240"/>
            <a:ext cx="7518398" cy="5713918"/>
          </a:xfrm>
          <a:custGeom>
            <a:avLst/>
            <a:gdLst>
              <a:gd name="connsiteX0" fmla="*/ 3806436 w 7518398"/>
              <a:gd name="connsiteY0" fmla="*/ 4479475 h 5713918"/>
              <a:gd name="connsiteX1" fmla="*/ 7518398 w 7518398"/>
              <a:gd name="connsiteY1" fmla="*/ 4479475 h 5713918"/>
              <a:gd name="connsiteX2" fmla="*/ 7518398 w 7518398"/>
              <a:gd name="connsiteY2" fmla="*/ 5713918 h 5713918"/>
              <a:gd name="connsiteX3" fmla="*/ 3806436 w 7518398"/>
              <a:gd name="connsiteY3" fmla="*/ 5713918 h 5713918"/>
              <a:gd name="connsiteX4" fmla="*/ 0 w 7518398"/>
              <a:gd name="connsiteY4" fmla="*/ 4479475 h 5713918"/>
              <a:gd name="connsiteX5" fmla="*/ 3702527 w 7518398"/>
              <a:gd name="connsiteY5" fmla="*/ 4479475 h 5713918"/>
              <a:gd name="connsiteX6" fmla="*/ 3702527 w 7518398"/>
              <a:gd name="connsiteY6" fmla="*/ 5713918 h 5713918"/>
              <a:gd name="connsiteX7" fmla="*/ 0 w 7518398"/>
              <a:gd name="connsiteY7" fmla="*/ 5713918 h 5713918"/>
              <a:gd name="connsiteX8" fmla="*/ 3806436 w 7518398"/>
              <a:gd name="connsiteY8" fmla="*/ 0 h 5713918"/>
              <a:gd name="connsiteX9" fmla="*/ 7518398 w 7518398"/>
              <a:gd name="connsiteY9" fmla="*/ 0 h 5713918"/>
              <a:gd name="connsiteX10" fmla="*/ 7518398 w 7518398"/>
              <a:gd name="connsiteY10" fmla="*/ 4379183 h 5713918"/>
              <a:gd name="connsiteX11" fmla="*/ 3806436 w 7518398"/>
              <a:gd name="connsiteY11" fmla="*/ 4379183 h 5713918"/>
              <a:gd name="connsiteX12" fmla="*/ 0 w 7518398"/>
              <a:gd name="connsiteY12" fmla="*/ 0 h 5713918"/>
              <a:gd name="connsiteX13" fmla="*/ 3702527 w 7518398"/>
              <a:gd name="connsiteY13" fmla="*/ 0 h 5713918"/>
              <a:gd name="connsiteX14" fmla="*/ 3702527 w 7518398"/>
              <a:gd name="connsiteY14" fmla="*/ 4379183 h 5713918"/>
              <a:gd name="connsiteX15" fmla="*/ 0 w 7518398"/>
              <a:gd name="connsiteY15" fmla="*/ 4379183 h 571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18398" h="5713918">
                <a:moveTo>
                  <a:pt x="3806436" y="4479475"/>
                </a:moveTo>
                <a:lnTo>
                  <a:pt x="7518398" y="4479475"/>
                </a:lnTo>
                <a:lnTo>
                  <a:pt x="7518398" y="5713918"/>
                </a:lnTo>
                <a:lnTo>
                  <a:pt x="3806436" y="5713918"/>
                </a:lnTo>
                <a:close/>
                <a:moveTo>
                  <a:pt x="0" y="4479475"/>
                </a:moveTo>
                <a:lnTo>
                  <a:pt x="3702527" y="4479475"/>
                </a:lnTo>
                <a:lnTo>
                  <a:pt x="3702527" y="5713918"/>
                </a:lnTo>
                <a:lnTo>
                  <a:pt x="0" y="5713918"/>
                </a:lnTo>
                <a:close/>
                <a:moveTo>
                  <a:pt x="3806436" y="0"/>
                </a:moveTo>
                <a:lnTo>
                  <a:pt x="7518398" y="0"/>
                </a:lnTo>
                <a:lnTo>
                  <a:pt x="7518398" y="4379183"/>
                </a:lnTo>
                <a:lnTo>
                  <a:pt x="3806436" y="4379183"/>
                </a:lnTo>
                <a:close/>
                <a:moveTo>
                  <a:pt x="0" y="0"/>
                </a:moveTo>
                <a:lnTo>
                  <a:pt x="3702527" y="0"/>
                </a:lnTo>
                <a:lnTo>
                  <a:pt x="3702527" y="4379183"/>
                </a:lnTo>
                <a:lnTo>
                  <a:pt x="0" y="43791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08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0" noProof="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Click to edit Master title text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14918" y="1376363"/>
            <a:ext cx="11042649" cy="4860925"/>
          </a:xfrm>
        </p:spPr>
        <p:txBody>
          <a:bodyPr/>
          <a:lstStyle>
            <a:lvl1pPr>
              <a:def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357708" lvl="0" indent="-35770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650959" algn="l"/>
              </a:tabLst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24999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4" y="3609976"/>
            <a:ext cx="9935633" cy="49244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spcBef>
                <a:spcPct val="20000"/>
              </a:spcBef>
              <a:buFont typeface="Wingdings" pitchFamily="2" charset="2"/>
              <a:buNone/>
              <a:defRPr lang="en-GB" sz="32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None/>
              <a:tabLst>
                <a:tab pos="1650959" algn="l"/>
              </a:tabLst>
            </a:pPr>
            <a:r>
              <a:rPr lang="en-GB" noProof="0" dirty="0"/>
              <a:t>Click to edit Master subtitle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17034" y="2727490"/>
            <a:ext cx="9935633" cy="574516"/>
          </a:xfrm>
        </p:spPr>
        <p:txBody>
          <a:bodyPr wrap="square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733" b="0" noProof="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Click to edit Master title text</a:t>
            </a:r>
          </a:p>
        </p:txBody>
      </p:sp>
      <p:sp>
        <p:nvSpPr>
          <p:cNvPr id="5" name="Line 38"/>
          <p:cNvSpPr>
            <a:spLocks noChangeShapeType="1"/>
          </p:cNvSpPr>
          <p:nvPr userDrawn="1"/>
        </p:nvSpPr>
        <p:spPr bwMode="auto">
          <a:xfrm flipV="1">
            <a:off x="814917" y="3422651"/>
            <a:ext cx="11377083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65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5" y="3609975"/>
            <a:ext cx="9935632" cy="49244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spcBef>
                <a:spcPct val="20000"/>
              </a:spcBef>
              <a:buFont typeface="Wingdings" pitchFamily="2" charset="2"/>
              <a:buNone/>
              <a:defRPr lang="en-GB" sz="32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None/>
              <a:tabLst>
                <a:tab pos="1650959" algn="l"/>
              </a:tabLst>
            </a:pPr>
            <a:r>
              <a:rPr lang="en-GB" noProof="0" dirty="0"/>
              <a:t>Click to edit Master subtitle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17033" y="2727490"/>
            <a:ext cx="9935633" cy="574516"/>
          </a:xfrm>
        </p:spPr>
        <p:txBody>
          <a:bodyPr wrap="square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733" b="0" noProof="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5" name="Line 38"/>
          <p:cNvSpPr>
            <a:spLocks noChangeShapeType="1"/>
          </p:cNvSpPr>
          <p:nvPr userDrawn="1"/>
        </p:nvSpPr>
        <p:spPr bwMode="auto">
          <a:xfrm flipV="1">
            <a:off x="814917" y="3422651"/>
            <a:ext cx="11377083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4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0" noProof="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Click to edit Master title text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14918" y="1376363"/>
            <a:ext cx="11042649" cy="4860925"/>
          </a:xfrm>
        </p:spPr>
        <p:txBody>
          <a:bodyPr/>
          <a:lstStyle>
            <a:lvl1pPr>
              <a:def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357708" lvl="0" indent="-35770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650959" algn="l"/>
              </a:tabLst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24999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-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5" y="137677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lang="en-GB" sz="2400" b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None/>
              <a:tabLst>
                <a:tab pos="1650959" algn="l"/>
              </a:tabLst>
            </a:pPr>
            <a:r>
              <a:rPr lang="en-GB" noProof="0" dirty="0"/>
              <a:t>Click to edit Master subtitle text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817035" y="1824375"/>
            <a:ext cx="11040533" cy="4412913"/>
          </a:xfrm>
          <a:prstGeom prst="rect">
            <a:avLst/>
          </a:prstGeom>
        </p:spPr>
        <p:txBody>
          <a:bodyPr/>
          <a:lstStyle>
            <a:lvl1pPr>
              <a:def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2133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defRPr lang="en-US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defRPr lang="en-US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</a:lstStyle>
          <a:p>
            <a:pPr marL="357708" lvl="0" indent="-35770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650959" algn="l"/>
              </a:tabLst>
            </a:pPr>
            <a:r>
              <a:rPr lang="en-US" dirty="0"/>
              <a:t>Click to edit Master text styles</a:t>
            </a:r>
          </a:p>
          <a:p>
            <a:pPr marL="728115" lvl="1" indent="-368291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tabLst>
                <a:tab pos="1650959" algn="l"/>
              </a:tabLst>
            </a:pPr>
            <a:r>
              <a:rPr lang="en-US" dirty="0"/>
              <a:t>Second level</a:t>
            </a:r>
          </a:p>
          <a:p>
            <a:pPr marL="1113339" lvl="2" indent="-38310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tabLst>
                <a:tab pos="1650959" algn="l"/>
              </a:tabLst>
            </a:pPr>
            <a:r>
              <a:rPr lang="en-US" dirty="0"/>
              <a:t>Third level</a:t>
            </a:r>
          </a:p>
          <a:p>
            <a:pPr marL="1471047" lvl="3" indent="-355591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tabLst>
                <a:tab pos="1650959" algn="l"/>
              </a:tabLst>
            </a:pPr>
            <a:r>
              <a:rPr lang="en-US" dirty="0"/>
              <a:t>Fourth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213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xmlns="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39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1" hasCustomPrompt="1"/>
          </p:nvPr>
        </p:nvSpPr>
        <p:spPr>
          <a:xfrm>
            <a:off x="817032" y="1376774"/>
            <a:ext cx="5376000" cy="486051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22" hasCustomPrompt="1"/>
          </p:nvPr>
        </p:nvSpPr>
        <p:spPr>
          <a:xfrm>
            <a:off x="6480640" y="1376774"/>
            <a:ext cx="5376000" cy="486051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27322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+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22" hasCustomPrompt="1"/>
          </p:nvPr>
        </p:nvSpPr>
        <p:spPr>
          <a:xfrm>
            <a:off x="817032" y="1825200"/>
            <a:ext cx="5376000" cy="4412088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6480640" y="1825200"/>
            <a:ext cx="5376000" cy="4412088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5" y="137677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042413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5418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text</a:t>
            </a:r>
            <a:endParaRPr lang="en-GB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5" y="137677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2186263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651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text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 hasCustomPrompt="1"/>
          </p:nvPr>
        </p:nvSpPr>
        <p:spPr>
          <a:xfrm>
            <a:off x="816001" y="1376774"/>
            <a:ext cx="11041567" cy="4860516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09272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text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 hasCustomPrompt="1"/>
          </p:nvPr>
        </p:nvSpPr>
        <p:spPr>
          <a:xfrm>
            <a:off x="816001" y="1825200"/>
            <a:ext cx="11041567" cy="4365288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5" y="137677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2155221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ab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33" y="3744000"/>
            <a:ext cx="11040535" cy="2493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able Placeholder 2"/>
          <p:cNvSpPr>
            <a:spLocks noGrp="1"/>
          </p:cNvSpPr>
          <p:nvPr>
            <p:ph type="tbl" sz="quarter" idx="18" hasCustomPrompt="1"/>
          </p:nvPr>
        </p:nvSpPr>
        <p:spPr>
          <a:xfrm>
            <a:off x="814918" y="1376774"/>
            <a:ext cx="11042649" cy="2268537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27458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ab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33" y="3744000"/>
            <a:ext cx="11040535" cy="2493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able Placeholder 2"/>
          <p:cNvSpPr>
            <a:spLocks noGrp="1"/>
          </p:cNvSpPr>
          <p:nvPr>
            <p:ph type="tbl" sz="quarter" idx="18" hasCustomPrompt="1"/>
          </p:nvPr>
        </p:nvSpPr>
        <p:spPr>
          <a:xfrm>
            <a:off x="814918" y="1825200"/>
            <a:ext cx="11042649" cy="1763712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5" y="137677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01306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text</a:t>
            </a:r>
            <a:endParaRPr lang="en-GB" dirty="0"/>
          </a:p>
        </p:txBody>
      </p:sp>
      <p:sp>
        <p:nvSpPr>
          <p:cNvPr id="3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33" y="1376773"/>
            <a:ext cx="11040535" cy="2268599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able Placeholder 2"/>
          <p:cNvSpPr>
            <a:spLocks noGrp="1"/>
          </p:cNvSpPr>
          <p:nvPr>
            <p:ph type="tbl" sz="quarter" idx="18" hasCustomPrompt="1"/>
          </p:nvPr>
        </p:nvSpPr>
        <p:spPr>
          <a:xfrm>
            <a:off x="814918" y="3744000"/>
            <a:ext cx="11042649" cy="2493288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00513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xmlns="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10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text</a:t>
            </a:r>
            <a:endParaRPr lang="en-GB" dirty="0"/>
          </a:p>
        </p:txBody>
      </p:sp>
      <p:sp>
        <p:nvSpPr>
          <p:cNvPr id="3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33" y="1825202"/>
            <a:ext cx="11040535" cy="176412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able Placeholder 2"/>
          <p:cNvSpPr>
            <a:spLocks noGrp="1"/>
          </p:cNvSpPr>
          <p:nvPr>
            <p:ph type="tbl" sz="quarter" idx="18" hasCustomPrompt="1"/>
          </p:nvPr>
        </p:nvSpPr>
        <p:spPr>
          <a:xfrm>
            <a:off x="814918" y="3744000"/>
            <a:ext cx="11042649" cy="2493288"/>
          </a:xfrm>
        </p:spPr>
        <p:txBody>
          <a:bodyPr/>
          <a:lstStyle>
            <a:lvl1pP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/>
              <a:t>C</a:t>
            </a:r>
            <a:r>
              <a:rPr lang="en-US" noProof="0" dirty="0"/>
              <a:t>lick on the icon</a:t>
            </a:r>
            <a:r>
              <a:rPr lang="hu-HU" noProof="0" dirty="0"/>
              <a:t> t</a:t>
            </a:r>
            <a:r>
              <a:rPr lang="en-US" noProof="0" dirty="0"/>
              <a:t>o insert a table</a:t>
            </a:r>
            <a:endParaRPr lang="en-GB" noProof="0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5" y="137677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4029304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33" y="3744000"/>
            <a:ext cx="11040535" cy="2493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817033" y="1376774"/>
            <a:ext cx="11040535" cy="226981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67583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7033" y="3744000"/>
            <a:ext cx="11040535" cy="2493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817033" y="1825202"/>
            <a:ext cx="11040535" cy="17637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17035" y="1376775"/>
            <a:ext cx="11040533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252352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273829C7-CCF9-457B-BB1D-9EBFDAC5B6CF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3961AC"/>
                </a:solidFill>
              </a:rPr>
              <a:t>Footer text goes here if required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9ACC2553-1B4A-4117-9636-9134EE9DCDB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419" y="1268415"/>
            <a:ext cx="10943167" cy="14226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4035662"/>
      </p:ext>
    </p:extLst>
  </p:cSld>
  <p:clrMapOvr>
    <a:masterClrMapping/>
  </p:clrMapOvr>
  <p:transition spd="slow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C17BC-306A-401A-8C0F-16BD7CC9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3639149"/>
            <a:ext cx="10515600" cy="92332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BD98A1-F7CC-4D75-94DE-C7CD07E24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9FD6FB-822B-4B55-9DC3-105868D07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22682" y="6617933"/>
            <a:ext cx="489015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08584F1A-D440-476E-B3BC-E2594147148A}" type="datetime1">
              <a:rPr lang="en-US">
                <a:solidFill>
                  <a:srgbClr val="000000"/>
                </a:solidFill>
              </a:rPr>
              <a:pPr/>
              <a:t>9/15/2025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AADF6E-0B7B-48AA-A2FA-FAF6972A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4800" y="6617933"/>
            <a:ext cx="8641125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097AE9-95D7-4203-8F75-2554A0115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5871" y="6617933"/>
            <a:ext cx="392377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B3E68FA-D01E-4176-AF68-DAD5ADDB5C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944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51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D0F196A1-2430-4797-B656-A38302FA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51" y="666984"/>
            <a:ext cx="3672970" cy="2125911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xmlns="" id="{5A0AD703-0A43-5323-CCB2-832D424EF2D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2151" y="2862479"/>
            <a:ext cx="3672970" cy="3491849"/>
          </a:xfrm>
        </p:spPr>
        <p:txBody>
          <a:bodyPr anchor="t" anchorCtr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add text 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4627B629-9CBE-3ECF-2D88-F07AACD037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31970" y="666985"/>
            <a:ext cx="7497880" cy="5687344"/>
          </a:xfrm>
          <a:custGeom>
            <a:avLst/>
            <a:gdLst>
              <a:gd name="connsiteX0" fmla="*/ 3803282 w 7497880"/>
              <a:gd name="connsiteY0" fmla="*/ 0 h 5687344"/>
              <a:gd name="connsiteX1" fmla="*/ 7497880 w 7497880"/>
              <a:gd name="connsiteY1" fmla="*/ 0 h 5687344"/>
              <a:gd name="connsiteX2" fmla="*/ 7497880 w 7497880"/>
              <a:gd name="connsiteY2" fmla="*/ 4581885 h 5687344"/>
              <a:gd name="connsiteX3" fmla="*/ 3803282 w 7497880"/>
              <a:gd name="connsiteY3" fmla="*/ 4581885 h 5687344"/>
              <a:gd name="connsiteX4" fmla="*/ 0 w 7497880"/>
              <a:gd name="connsiteY4" fmla="*/ 0 h 5687344"/>
              <a:gd name="connsiteX5" fmla="*/ 3699373 w 7497880"/>
              <a:gd name="connsiteY5" fmla="*/ 0 h 5687344"/>
              <a:gd name="connsiteX6" fmla="*/ 3699373 w 7497880"/>
              <a:gd name="connsiteY6" fmla="*/ 4581885 h 5687344"/>
              <a:gd name="connsiteX7" fmla="*/ 2 w 7497880"/>
              <a:gd name="connsiteY7" fmla="*/ 4581885 h 5687344"/>
              <a:gd name="connsiteX8" fmla="*/ 2 w 7497880"/>
              <a:gd name="connsiteY8" fmla="*/ 4679200 h 5687344"/>
              <a:gd name="connsiteX9" fmla="*/ 3699373 w 7497880"/>
              <a:gd name="connsiteY9" fmla="*/ 4679200 h 5687344"/>
              <a:gd name="connsiteX10" fmla="*/ 3699373 w 7497880"/>
              <a:gd name="connsiteY10" fmla="*/ 5679350 h 5687344"/>
              <a:gd name="connsiteX11" fmla="*/ 3803282 w 7497880"/>
              <a:gd name="connsiteY11" fmla="*/ 5679350 h 5687344"/>
              <a:gd name="connsiteX12" fmla="*/ 3803282 w 7497880"/>
              <a:gd name="connsiteY12" fmla="*/ 4679200 h 5687344"/>
              <a:gd name="connsiteX13" fmla="*/ 7497880 w 7497880"/>
              <a:gd name="connsiteY13" fmla="*/ 4679200 h 5687344"/>
              <a:gd name="connsiteX14" fmla="*/ 7497880 w 7497880"/>
              <a:gd name="connsiteY14" fmla="*/ 5687344 h 5687344"/>
              <a:gd name="connsiteX15" fmla="*/ 0 w 7497880"/>
              <a:gd name="connsiteY15" fmla="*/ 5687344 h 568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97880" h="5687344">
                <a:moveTo>
                  <a:pt x="3803282" y="0"/>
                </a:moveTo>
                <a:lnTo>
                  <a:pt x="7497880" y="0"/>
                </a:lnTo>
                <a:lnTo>
                  <a:pt x="7497880" y="4581885"/>
                </a:lnTo>
                <a:lnTo>
                  <a:pt x="3803282" y="4581885"/>
                </a:lnTo>
                <a:close/>
                <a:moveTo>
                  <a:pt x="0" y="0"/>
                </a:moveTo>
                <a:lnTo>
                  <a:pt x="3699373" y="0"/>
                </a:lnTo>
                <a:lnTo>
                  <a:pt x="3699373" y="4581885"/>
                </a:lnTo>
                <a:lnTo>
                  <a:pt x="2" y="4581885"/>
                </a:lnTo>
                <a:lnTo>
                  <a:pt x="2" y="4679200"/>
                </a:lnTo>
                <a:lnTo>
                  <a:pt x="3699373" y="4679200"/>
                </a:lnTo>
                <a:lnTo>
                  <a:pt x="3699373" y="5679350"/>
                </a:lnTo>
                <a:lnTo>
                  <a:pt x="3803282" y="5679350"/>
                </a:lnTo>
                <a:lnTo>
                  <a:pt x="3803282" y="4679200"/>
                </a:lnTo>
                <a:lnTo>
                  <a:pt x="7497880" y="4679200"/>
                </a:lnTo>
                <a:lnTo>
                  <a:pt x="7497880" y="5687344"/>
                </a:lnTo>
                <a:lnTo>
                  <a:pt x="0" y="568734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to add picture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90DD7D93-4C4D-E385-9F8C-40536F0BDEA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20XX</a:t>
            </a:r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BC99FA72-244D-9DC3-C9B7-E7DAD50A01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725A4F6F-66FD-CDA5-7F8F-F5FD6382CF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77340" y="6423914"/>
            <a:ext cx="105251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2553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82" y="629920"/>
            <a:ext cx="3606800" cy="2809240"/>
          </a:xfrm>
        </p:spPr>
        <p:txBody>
          <a:bodyPr anchor="b">
            <a:no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81" y="3698240"/>
            <a:ext cx="3606800" cy="2271076"/>
          </a:xfrm>
        </p:spPr>
        <p:txBody>
          <a:bodyPr anchor="t"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2608" y="6423914"/>
            <a:ext cx="1052510" cy="365125"/>
          </a:xfrm>
          <a:prstGeom prst="rect">
            <a:avLst/>
          </a:prstGeom>
        </p:spPr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454FD2A1-D363-7C44-2A72-54E8B397D3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36720" y="650240"/>
            <a:ext cx="7518398" cy="5713918"/>
          </a:xfrm>
          <a:custGeom>
            <a:avLst/>
            <a:gdLst>
              <a:gd name="connsiteX0" fmla="*/ 3806436 w 7518398"/>
              <a:gd name="connsiteY0" fmla="*/ 4479475 h 5713918"/>
              <a:gd name="connsiteX1" fmla="*/ 7518398 w 7518398"/>
              <a:gd name="connsiteY1" fmla="*/ 4479475 h 5713918"/>
              <a:gd name="connsiteX2" fmla="*/ 7518398 w 7518398"/>
              <a:gd name="connsiteY2" fmla="*/ 5713918 h 5713918"/>
              <a:gd name="connsiteX3" fmla="*/ 3806436 w 7518398"/>
              <a:gd name="connsiteY3" fmla="*/ 5713918 h 5713918"/>
              <a:gd name="connsiteX4" fmla="*/ 0 w 7518398"/>
              <a:gd name="connsiteY4" fmla="*/ 4479475 h 5713918"/>
              <a:gd name="connsiteX5" fmla="*/ 3702527 w 7518398"/>
              <a:gd name="connsiteY5" fmla="*/ 4479475 h 5713918"/>
              <a:gd name="connsiteX6" fmla="*/ 3702527 w 7518398"/>
              <a:gd name="connsiteY6" fmla="*/ 5713918 h 5713918"/>
              <a:gd name="connsiteX7" fmla="*/ 0 w 7518398"/>
              <a:gd name="connsiteY7" fmla="*/ 5713918 h 5713918"/>
              <a:gd name="connsiteX8" fmla="*/ 3806436 w 7518398"/>
              <a:gd name="connsiteY8" fmla="*/ 0 h 5713918"/>
              <a:gd name="connsiteX9" fmla="*/ 7518398 w 7518398"/>
              <a:gd name="connsiteY9" fmla="*/ 0 h 5713918"/>
              <a:gd name="connsiteX10" fmla="*/ 7518398 w 7518398"/>
              <a:gd name="connsiteY10" fmla="*/ 4379183 h 5713918"/>
              <a:gd name="connsiteX11" fmla="*/ 3806436 w 7518398"/>
              <a:gd name="connsiteY11" fmla="*/ 4379183 h 5713918"/>
              <a:gd name="connsiteX12" fmla="*/ 0 w 7518398"/>
              <a:gd name="connsiteY12" fmla="*/ 0 h 5713918"/>
              <a:gd name="connsiteX13" fmla="*/ 3702527 w 7518398"/>
              <a:gd name="connsiteY13" fmla="*/ 0 h 5713918"/>
              <a:gd name="connsiteX14" fmla="*/ 3702527 w 7518398"/>
              <a:gd name="connsiteY14" fmla="*/ 4379183 h 5713918"/>
              <a:gd name="connsiteX15" fmla="*/ 0 w 7518398"/>
              <a:gd name="connsiteY15" fmla="*/ 4379183 h 571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18398" h="5713918">
                <a:moveTo>
                  <a:pt x="3806436" y="4479475"/>
                </a:moveTo>
                <a:lnTo>
                  <a:pt x="7518398" y="4479475"/>
                </a:lnTo>
                <a:lnTo>
                  <a:pt x="7518398" y="5713918"/>
                </a:lnTo>
                <a:lnTo>
                  <a:pt x="3806436" y="5713918"/>
                </a:lnTo>
                <a:close/>
                <a:moveTo>
                  <a:pt x="0" y="4479475"/>
                </a:moveTo>
                <a:lnTo>
                  <a:pt x="3702527" y="4479475"/>
                </a:lnTo>
                <a:lnTo>
                  <a:pt x="3702527" y="5713918"/>
                </a:lnTo>
                <a:lnTo>
                  <a:pt x="0" y="5713918"/>
                </a:lnTo>
                <a:close/>
                <a:moveTo>
                  <a:pt x="3806436" y="0"/>
                </a:moveTo>
                <a:lnTo>
                  <a:pt x="7518398" y="0"/>
                </a:lnTo>
                <a:lnTo>
                  <a:pt x="7518398" y="4379183"/>
                </a:lnTo>
                <a:lnTo>
                  <a:pt x="3806436" y="4379183"/>
                </a:lnTo>
                <a:close/>
                <a:moveTo>
                  <a:pt x="0" y="0"/>
                </a:moveTo>
                <a:lnTo>
                  <a:pt x="3702527" y="0"/>
                </a:lnTo>
                <a:lnTo>
                  <a:pt x="3702527" y="4379183"/>
                </a:lnTo>
                <a:lnTo>
                  <a:pt x="0" y="43791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08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70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37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xmlns="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70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D8F33-BCE6-4BE9-9E0E-30B304837F8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mtClean="0">
                <a:solidFill>
                  <a:srgbClr val="3961AC"/>
                </a:solidFill>
              </a:rPr>
              <a:t>Footer text goes here if required</a:t>
            </a:r>
            <a:endParaRPr lang="en-GB" dirty="0">
              <a:solidFill>
                <a:srgbClr val="3961A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273829C7-CCF9-457B-BB1D-9EBFDAC5B6CF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53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84F1A-D440-476E-B3BC-E2594147148A}" type="datetime1">
              <a:rPr lang="en-US" smtClean="0">
                <a:solidFill>
                  <a:srgbClr val="000000"/>
                </a:solidFill>
              </a:rPr>
              <a:pPr/>
              <a:t>9/15/2025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E68FA-D01E-4176-AF68-DAD5ADDB5C5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63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65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D8F33-BCE6-4BE9-9E0E-30B304837F8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E48-C2BF-49A1-BA5B-1EBA3A1F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54402"/>
      </p:ext>
    </p:extLst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D8F33-BCE6-4BE9-9E0E-30B304837F8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E48-C2BF-49A1-BA5B-1EBA3A1F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588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D8F33-BCE6-4BE9-9E0E-30B304837F8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E48-C2BF-49A1-BA5B-1EBA3A1F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80649"/>
      </p:ext>
    </p:extLst>
  </p:cSld>
  <p:clrMapOvr>
    <a:masterClrMapping/>
  </p:clrMapOvr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D8F33-BCE6-4BE9-9E0E-30B304837F8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E48-C2BF-49A1-BA5B-1EBA3A1F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24153"/>
      </p:ext>
    </p:extLst>
  </p:cSld>
  <p:clrMapOvr>
    <a:masterClrMapping/>
  </p:clrMapOvr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D8F33-BCE6-4BE9-9E0E-30B304837F8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E48-C2BF-49A1-BA5B-1EBA3A1F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91987"/>
      </p:ext>
    </p:extLst>
  </p:cSld>
  <p:clrMapOvr>
    <a:masterClrMapping/>
  </p:clrMapOvr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D8F33-BCE6-4BE9-9E0E-30B304837F8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E48-C2BF-49A1-BA5B-1EBA3A1F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25565"/>
      </p:ext>
    </p:extLst>
  </p:cSld>
  <p:clrMapOvr>
    <a:masterClrMapping/>
  </p:clrMapOvr>
  <p:hf sldNum="0"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D8F33-BCE6-4BE9-9E0E-30B304837F8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E48-C2BF-49A1-BA5B-1EBA3A1F1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47893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xmlns="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304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82" y="629920"/>
            <a:ext cx="3606800" cy="2809240"/>
          </a:xfrm>
        </p:spPr>
        <p:txBody>
          <a:bodyPr anchor="b">
            <a:no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81" y="3698240"/>
            <a:ext cx="3606800" cy="2271076"/>
          </a:xfrm>
        </p:spPr>
        <p:txBody>
          <a:bodyPr anchor="t"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2608" y="6423914"/>
            <a:ext cx="1052510" cy="365125"/>
          </a:xfrm>
          <a:prstGeom prst="rect">
            <a:avLst/>
          </a:prstGeom>
        </p:spPr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454FD2A1-D363-7C44-2A72-54E8B397D3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36720" y="650240"/>
            <a:ext cx="7518398" cy="5713918"/>
          </a:xfrm>
          <a:custGeom>
            <a:avLst/>
            <a:gdLst>
              <a:gd name="connsiteX0" fmla="*/ 3806436 w 7518398"/>
              <a:gd name="connsiteY0" fmla="*/ 4479475 h 5713918"/>
              <a:gd name="connsiteX1" fmla="*/ 7518398 w 7518398"/>
              <a:gd name="connsiteY1" fmla="*/ 4479475 h 5713918"/>
              <a:gd name="connsiteX2" fmla="*/ 7518398 w 7518398"/>
              <a:gd name="connsiteY2" fmla="*/ 5713918 h 5713918"/>
              <a:gd name="connsiteX3" fmla="*/ 3806436 w 7518398"/>
              <a:gd name="connsiteY3" fmla="*/ 5713918 h 5713918"/>
              <a:gd name="connsiteX4" fmla="*/ 0 w 7518398"/>
              <a:gd name="connsiteY4" fmla="*/ 4479475 h 5713918"/>
              <a:gd name="connsiteX5" fmla="*/ 3702527 w 7518398"/>
              <a:gd name="connsiteY5" fmla="*/ 4479475 h 5713918"/>
              <a:gd name="connsiteX6" fmla="*/ 3702527 w 7518398"/>
              <a:gd name="connsiteY6" fmla="*/ 5713918 h 5713918"/>
              <a:gd name="connsiteX7" fmla="*/ 0 w 7518398"/>
              <a:gd name="connsiteY7" fmla="*/ 5713918 h 5713918"/>
              <a:gd name="connsiteX8" fmla="*/ 3806436 w 7518398"/>
              <a:gd name="connsiteY8" fmla="*/ 0 h 5713918"/>
              <a:gd name="connsiteX9" fmla="*/ 7518398 w 7518398"/>
              <a:gd name="connsiteY9" fmla="*/ 0 h 5713918"/>
              <a:gd name="connsiteX10" fmla="*/ 7518398 w 7518398"/>
              <a:gd name="connsiteY10" fmla="*/ 4379183 h 5713918"/>
              <a:gd name="connsiteX11" fmla="*/ 3806436 w 7518398"/>
              <a:gd name="connsiteY11" fmla="*/ 4379183 h 5713918"/>
              <a:gd name="connsiteX12" fmla="*/ 0 w 7518398"/>
              <a:gd name="connsiteY12" fmla="*/ 0 h 5713918"/>
              <a:gd name="connsiteX13" fmla="*/ 3702527 w 7518398"/>
              <a:gd name="connsiteY13" fmla="*/ 0 h 5713918"/>
              <a:gd name="connsiteX14" fmla="*/ 3702527 w 7518398"/>
              <a:gd name="connsiteY14" fmla="*/ 4379183 h 5713918"/>
              <a:gd name="connsiteX15" fmla="*/ 0 w 7518398"/>
              <a:gd name="connsiteY15" fmla="*/ 4379183 h 571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18398" h="5713918">
                <a:moveTo>
                  <a:pt x="3806436" y="4479475"/>
                </a:moveTo>
                <a:lnTo>
                  <a:pt x="7518398" y="4479475"/>
                </a:lnTo>
                <a:lnTo>
                  <a:pt x="7518398" y="5713918"/>
                </a:lnTo>
                <a:lnTo>
                  <a:pt x="3806436" y="5713918"/>
                </a:lnTo>
                <a:close/>
                <a:moveTo>
                  <a:pt x="0" y="4479475"/>
                </a:moveTo>
                <a:lnTo>
                  <a:pt x="3702527" y="4479475"/>
                </a:lnTo>
                <a:lnTo>
                  <a:pt x="3702527" y="5713918"/>
                </a:lnTo>
                <a:lnTo>
                  <a:pt x="0" y="5713918"/>
                </a:lnTo>
                <a:close/>
                <a:moveTo>
                  <a:pt x="3806436" y="0"/>
                </a:moveTo>
                <a:lnTo>
                  <a:pt x="7518398" y="0"/>
                </a:lnTo>
                <a:lnTo>
                  <a:pt x="7518398" y="4379183"/>
                </a:lnTo>
                <a:lnTo>
                  <a:pt x="3806436" y="4379183"/>
                </a:lnTo>
                <a:close/>
                <a:moveTo>
                  <a:pt x="0" y="0"/>
                </a:moveTo>
                <a:lnTo>
                  <a:pt x="3702527" y="0"/>
                </a:lnTo>
                <a:lnTo>
                  <a:pt x="3702527" y="4379183"/>
                </a:lnTo>
                <a:lnTo>
                  <a:pt x="0" y="43791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08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xmlns="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1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99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xmlns="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27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xmlns="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6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4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45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6" r:id="rId12"/>
    <p:sldLayoutId id="2147483963" r:id="rId13"/>
    <p:sldLayoutId id="2147483964" r:id="rId14"/>
    <p:sldLayoutId id="21474839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16001" y="518325"/>
            <a:ext cx="11041567" cy="49244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r>
              <a:rPr lang="en-GB" noProof="0" dirty="0"/>
              <a:t>Click to edit Master title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14918" y="1376475"/>
            <a:ext cx="11042649" cy="48608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728115" lvl="1" indent="-368291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tabLst>
                <a:tab pos="1650959" algn="l"/>
              </a:tabLst>
            </a:pPr>
            <a:r>
              <a:rPr lang="en-US" dirty="0"/>
              <a:t>Second level</a:t>
            </a:r>
          </a:p>
          <a:p>
            <a:pPr marL="1113339" lvl="2" indent="-38310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tabLst>
                <a:tab pos="1650959" algn="l"/>
              </a:tabLst>
            </a:pPr>
            <a:r>
              <a:rPr lang="en-US" dirty="0"/>
              <a:t>Third level</a:t>
            </a:r>
          </a:p>
          <a:p>
            <a:pPr marL="1471047" lvl="3" indent="-355591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tabLst>
                <a:tab pos="1650959" algn="l"/>
              </a:tabLst>
            </a:pPr>
            <a:r>
              <a:rPr lang="en-US" dirty="0"/>
              <a:t>Fourth level</a:t>
            </a:r>
          </a:p>
        </p:txBody>
      </p:sp>
      <p:sp>
        <p:nvSpPr>
          <p:cNvPr id="5" name="Line 38"/>
          <p:cNvSpPr>
            <a:spLocks noChangeShapeType="1"/>
          </p:cNvSpPr>
          <p:nvPr/>
        </p:nvSpPr>
        <p:spPr bwMode="auto">
          <a:xfrm flipV="1">
            <a:off x="814917" y="1052737"/>
            <a:ext cx="11377083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0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  <p:sldLayoutId id="2147483915" r:id="rId18"/>
    <p:sldLayoutId id="2147483916" r:id="rId19"/>
    <p:sldLayoutId id="2147483966" r:id="rId20"/>
    <p:sldLayoutId id="2147483967" r:id="rId21"/>
    <p:sldLayoutId id="2147483968" r:id="rId22"/>
    <p:sldLayoutId id="2147483969" r:id="rId2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200" b="0" noProof="0" dirty="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2"/>
          </a:solidFill>
          <a:latin typeface="Arial" charset="0"/>
        </a:defRPr>
      </a:lvl9pPr>
    </p:titleStyle>
    <p:bodyStyle>
      <a:lvl1pPr marL="357708" indent="-357708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Char char=""/>
        <a:tabLst>
          <a:tab pos="1650959" algn="l"/>
        </a:tabLst>
        <a:defRPr lang="en-US" sz="24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28115" indent="-368291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Symbol" panose="05050102010706020507" pitchFamily="18" charset="2"/>
        <a:buChar char=""/>
        <a:tabLst>
          <a:tab pos="1650959" algn="l"/>
        </a:tabLst>
        <a:defRPr lang="en-US" sz="2133" dirty="0" smtClean="0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1113339" indent="-383108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–"/>
        <a:tabLst>
          <a:tab pos="1650959" algn="l"/>
        </a:tabLst>
        <a:defRPr lang="en-US" sz="1867" dirty="0" smtClean="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471047" indent="-355591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650959" algn="l"/>
        </a:tabLst>
        <a:defRPr lang="en-US" sz="1867" dirty="0" smtClean="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816055" indent="-380990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–"/>
        <a:tabLst/>
        <a:defRPr sz="2133" baseline="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3464897" indent="-319609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650959" algn="l"/>
        </a:tabLst>
        <a:defRPr sz="2133">
          <a:solidFill>
            <a:schemeClr val="tx1"/>
          </a:solidFill>
          <a:latin typeface="+mn-lt"/>
        </a:defRPr>
      </a:lvl6pPr>
      <a:lvl7pPr marL="4074482" indent="-319609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650959" algn="l"/>
        </a:tabLst>
        <a:defRPr sz="2133">
          <a:solidFill>
            <a:schemeClr val="tx1"/>
          </a:solidFill>
          <a:latin typeface="+mn-lt"/>
        </a:defRPr>
      </a:lvl7pPr>
      <a:lvl8pPr marL="4684067" indent="-319609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650959" algn="l"/>
        </a:tabLst>
        <a:defRPr sz="2133">
          <a:solidFill>
            <a:schemeClr val="tx1"/>
          </a:solidFill>
          <a:latin typeface="+mn-lt"/>
        </a:defRPr>
      </a:lvl8pPr>
      <a:lvl9pPr marL="5293652" indent="-319609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650959" algn="l"/>
        </a:tabLst>
        <a:defRPr sz="2133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3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outreach.org/articles/pain-care-role-social-class-nurses-patient-management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764E0904-5ABD-4DC7-8562-C38580C953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udy oil paint art">
            <a:extLst>
              <a:ext uri="{FF2B5EF4-FFF2-40B4-BE49-F238E27FC236}">
                <a16:creationId xmlns:a16="http://schemas.microsoft.com/office/drawing/2014/main" xmlns="" id="{A8270028-B6F8-A4C6-7540-B4AFF7BBAA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257" b="47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86F971-4F2C-A241-E759-4FD904B41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476" y="3429000"/>
            <a:ext cx="5257800" cy="170157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CẬP NHẬT ĐIỀU TRỊ BỆNH MẠCH MÁU NGOẠI BIÊN</a:t>
            </a:r>
            <a:endParaRPr lang="vi-VN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06BD513-03B9-F202-FEB6-CEF5634CE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1075" y="5347500"/>
            <a:ext cx="5627558" cy="963360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A8B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TS.BS TRẦN MINH BẢO LUÂN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A8B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PHÓ TRƯỞNG BỘ MÔN PT LỒNG NGỰC – TIM MẠCH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A8B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vi-VN" sz="1600" b="1" i="0" u="none" strike="noStrike" kern="1200" cap="all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 HỌC Y DƯỢC TP</a:t>
            </a:r>
            <a:r>
              <a:rPr kumimoji="0" lang="en-US" sz="1600" b="1" i="0" u="none" strike="noStrike" kern="1200" cap="all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vi-VN" sz="1600" b="1" i="0" u="none" strike="noStrike" kern="1200" cap="all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</a:t>
            </a:r>
            <a:r>
              <a:rPr kumimoji="0" lang="en-US" sz="1600" b="1" i="0" u="none" strike="noStrike" kern="1200" cap="all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Ồ CHÍ MINH</a:t>
            </a:r>
            <a:endParaRPr kumimoji="0" lang="en-US" sz="1600" b="1" i="0" u="none" strike="noStrike" kern="1200" cap="all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173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E9E801-8794-4C67-855F-A3B062E5B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92131"/>
            <a:ext cx="7243119" cy="810532"/>
          </a:xfrm>
        </p:spPr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PHÂN ĐỘ GLASS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A4B671-F63A-48D4-B44F-5A79680B7A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5018" y="1384663"/>
            <a:ext cx="6908974" cy="4274266"/>
          </a:xfrm>
        </p:spPr>
        <p:txBody>
          <a:bodyPr>
            <a:normAutofit/>
          </a:bodyPr>
          <a:lstStyle/>
          <a:p>
            <a:pPr algn="just"/>
            <a:r>
              <a:rPr lang="vi-VN">
                <a:cs typeface="Times New Roman" panose="02020603050405020304" pitchFamily="18" charset="0"/>
              </a:rPr>
              <a:t>Phân độ GLASS lần đầu được công bố bởi các tác giả M</a:t>
            </a:r>
            <a:r>
              <a:rPr lang="en-GB">
                <a:cs typeface="Times New Roman" panose="02020603050405020304" pitchFamily="18" charset="0"/>
              </a:rPr>
              <a:t>.</a:t>
            </a:r>
            <a:r>
              <a:rPr lang="vi-VN">
                <a:cs typeface="Times New Roman" panose="02020603050405020304" pitchFamily="18" charset="0"/>
              </a:rPr>
              <a:t> S. Conte, A</a:t>
            </a:r>
            <a:r>
              <a:rPr lang="en-GB">
                <a:cs typeface="Times New Roman" panose="02020603050405020304" pitchFamily="18" charset="0"/>
              </a:rPr>
              <a:t>.</a:t>
            </a:r>
            <a:r>
              <a:rPr lang="vi-VN">
                <a:cs typeface="Times New Roman" panose="02020603050405020304" pitchFamily="18" charset="0"/>
              </a:rPr>
              <a:t> W. Bradbury và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en-GB">
                <a:cs typeface="Times New Roman" panose="02020603050405020304" pitchFamily="18" charset="0"/>
              </a:rPr>
              <a:t> </a:t>
            </a:r>
            <a:r>
              <a:rPr lang="vi-VN">
                <a:cs typeface="Times New Roman" panose="02020603050405020304" pitchFamily="18" charset="0"/>
              </a:rPr>
              <a:t>trên hướng dẫn toàn cầu về mạch máu</a:t>
            </a:r>
            <a:r>
              <a:rPr lang="en-GB">
                <a:cs typeface="Times New Roman" panose="02020603050405020304" pitchFamily="18" charset="0"/>
              </a:rPr>
              <a:t>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GB"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Định danh và can thiệp </a:t>
            </a:r>
            <a:r>
              <a:rPr lang="vi-VN" b="1">
                <a:cs typeface="Times New Roman" panose="02020603050405020304" pitchFamily="18" charset="0"/>
              </a:rPr>
              <a:t>một động mạch liên tục từ tầng chủ - chậu xuống bàn chân gọi là động mạch đích/động mạch mục tiêu (TAP)</a:t>
            </a:r>
            <a:endParaRPr lang="en-GB" b="1">
              <a:cs typeface="Times New Roman" panose="02020603050405020304" pitchFamily="18" charset="0"/>
            </a:endParaRPr>
          </a:p>
          <a:p>
            <a:pPr algn="just"/>
            <a:r>
              <a:rPr lang="vi-VN">
                <a:cs typeface="Times New Roman" panose="02020603050405020304" pitchFamily="18" charset="0"/>
              </a:rPr>
              <a:t>Phân độ GLASS là phân độ dựa trên hình thái hẹp – tắc của hai tầng đùi – khoeo và dưới gối với 3 mức độ. </a:t>
            </a:r>
          </a:p>
          <a:p>
            <a:endParaRPr lang="en-US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0711" t="26832" r="39296" b="11315"/>
          <a:stretch/>
        </p:blipFill>
        <p:spPr>
          <a:xfrm>
            <a:off x="7806559" y="322829"/>
            <a:ext cx="3547241" cy="6170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BE443C-48B4-8F0C-E2F2-19BB40544E8B}"/>
              </a:ext>
            </a:extLst>
          </p:cNvPr>
          <p:cNvSpPr txBox="1"/>
          <p:nvPr/>
        </p:nvSpPr>
        <p:spPr>
          <a:xfrm>
            <a:off x="838200" y="6092764"/>
            <a:ext cx="6098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Michael S. Conte, MD, Andrew W. Bradbury, MD (2019), “Global vascular guidelines on the management of chronic limb-threatening ischemia”, Journal of Vascular Surgery (2019), 58, pp. 1-109</a:t>
            </a:r>
            <a:endParaRPr lang="vi-VN" sz="1000"/>
          </a:p>
        </p:txBody>
      </p:sp>
    </p:spTree>
    <p:extLst>
      <p:ext uri="{BB962C8B-B14F-4D97-AF65-F5344CB8AC3E}">
        <p14:creationId xmlns:p14="http://schemas.microsoft.com/office/powerpoint/2010/main" val="2315695850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E9E801-8794-4C67-855F-A3B062E5B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0347"/>
            <a:ext cx="10515600" cy="810532"/>
          </a:xfrm>
        </p:spPr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PHÂN ĐỘ GLASS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A4B671-F63A-48D4-B44F-5A79680B7A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102727"/>
            <a:ext cx="10515600" cy="3037708"/>
          </a:xfrm>
        </p:spPr>
        <p:txBody>
          <a:bodyPr>
            <a:normAutofit/>
          </a:bodyPr>
          <a:lstStyle/>
          <a:p>
            <a:pPr algn="just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hương án can thiệp đường động mạch mục tiêu theo phân độ GLASS lệ thuộc vào dòng chảy vào (inflow)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 tầng chủ - chậu và dòng chảy ra (outflow)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 tầng dưới mắt cá.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iên đoán khả năng tưới máu thành công và khả năng duy trì động mạch đích tưới máu (LBP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theo hai tầng của phân độ GLASS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Phân độ tưới máu tầng dưới mắt cá chân (infra-malleolar):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469" t="33513" r="17001" b="28340"/>
          <a:stretch/>
        </p:blipFill>
        <p:spPr>
          <a:xfrm>
            <a:off x="3069020" y="4067504"/>
            <a:ext cx="6053959" cy="27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70819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E9E801-8794-4C67-855F-A3B062E5B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0912" y="1495874"/>
            <a:ext cx="2216353" cy="1173186"/>
          </a:xfrm>
        </p:spPr>
        <p:txBody>
          <a:bodyPr>
            <a:norm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PHÂN ĐỘ GLASS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A4B671-F63A-48D4-B44F-5A79680B7A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384663"/>
            <a:ext cx="8721436" cy="4792300"/>
          </a:xfrm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8247" t="30268" r="27277" b="12411"/>
          <a:stretch/>
        </p:blipFill>
        <p:spPr>
          <a:xfrm>
            <a:off x="838200" y="288771"/>
            <a:ext cx="8721436" cy="631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65908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E9E801-8794-4C67-855F-A3B062E5B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57" y="167418"/>
            <a:ext cx="10515600" cy="810532"/>
          </a:xfrm>
        </p:spPr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PHÂN ĐỘ GLASS</a:t>
            </a: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27439" t="47205" r="27665" b="27878"/>
          <a:stretch/>
        </p:blipFill>
        <p:spPr>
          <a:xfrm>
            <a:off x="838199" y="1638983"/>
            <a:ext cx="10838339" cy="338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51399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1ADE2DB-1329-9FF1-C400-9B6CCBC5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9432"/>
            <a:ext cx="10515600" cy="1017973"/>
          </a:xfrm>
        </p:spPr>
        <p:txBody>
          <a:bodyPr>
            <a:normAutofit/>
          </a:bodyPr>
          <a:lstStyle/>
          <a:p>
            <a:r>
              <a:rPr lang="vi-VN" sz="3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Phân loại sang thương theo TASC II</a:t>
            </a:r>
            <a:r>
              <a:rPr lang="en-US" sz="3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sz="36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200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sz="2000" i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Trans-Atlantic Inter-Society Consensus Document classification)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A36CF68-D1CB-796A-1AE9-F85FDD833AD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38200" y="1149383"/>
            <a:ext cx="10169106" cy="5059132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48FA96-E7AF-28DD-88A5-D0D33920777B}"/>
              </a:ext>
            </a:extLst>
          </p:cNvPr>
          <p:cNvSpPr txBox="1"/>
          <p:nvPr/>
        </p:nvSpPr>
        <p:spPr>
          <a:xfrm>
            <a:off x="1011447" y="6211669"/>
            <a:ext cx="9959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Norgren L, Hiatt W R, Dormandy J A. et al. TASC II Working Group. Inter-society consensus for the management of peripheral arterial disease. Int Angiol. 2007;26(2):81–157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809174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xmlns="" id="{A8908DB7-C3A6-4FCB-9820-CEE02B398C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F9736A-603F-4B77-B7A3-E55D3CFF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Phân độ vôi hóa PACSS</a:t>
            </a:r>
            <a:r>
              <a:rPr lang="en-US" sz="5400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5400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5400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5400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400" b="1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peripheral artery calcification scoring system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xmlns="" id="{535742DD-1B16-4E9D-B715-0D74B4574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xmlns="" id="{13D0E0CB-9D48-2F44-70E1-7F30CB802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6523" y="877187"/>
            <a:ext cx="6839712" cy="4377416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7EE49D-365B-C334-B6B3-C5BBFBE7689E}"/>
              </a:ext>
            </a:extLst>
          </p:cNvPr>
          <p:cNvSpPr txBox="1"/>
          <p:nvPr/>
        </p:nvSpPr>
        <p:spPr>
          <a:xfrm>
            <a:off x="4501896" y="5668006"/>
            <a:ext cx="6894576" cy="702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kumimoji="0" lang="en-US" sz="12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Rocha-Singh KJ, Zeller T, Jaff MR. </a:t>
            </a:r>
            <a:r>
              <a:rPr kumimoji="0" lang="en-US" sz="1200" b="0" i="1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Peripheral arterial calcification: prevalence, mechanism, detection, and clinical implications</a:t>
            </a:r>
            <a:r>
              <a:rPr kumimoji="0" lang="en-US" sz="12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Catheter Cardiovasc Interv. 2014 May 1;83(6):E212-20. doi: 10.1002/ccd.25387. Epub 2014 Feb 10. PMID: 24402839; PMCID: PMC4262070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67983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66CF7-69F4-F432-4747-28EF15528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82" y="914400"/>
            <a:ext cx="4136571" cy="2809240"/>
          </a:xfrm>
        </p:spPr>
        <p:txBody>
          <a:bodyPr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LÂM SÀNG</a:t>
            </a:r>
          </a:p>
        </p:txBody>
      </p:sp>
      <p:pic>
        <p:nvPicPr>
          <p:cNvPr id="21" name="Picture Placeholder 20" descr="A person in a white coat with a stethoscope around her neck">
            <a:extLst>
              <a:ext uri="{FF2B5EF4-FFF2-40B4-BE49-F238E27FC236}">
                <a16:creationId xmlns:a16="http://schemas.microsoft.com/office/drawing/2014/main" xmlns="" id="{244AC564-6A07-A90A-B027-67CD2423BB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54" b="354"/>
          <a:stretch/>
        </p:blipFill>
        <p:spPr>
          <a:xfrm>
            <a:off x="4805680" y="1082645"/>
            <a:ext cx="6949438" cy="4617116"/>
          </a:xfrm>
        </p:spPr>
      </p:pic>
    </p:spTree>
    <p:extLst>
      <p:ext uri="{BB962C8B-B14F-4D97-AF65-F5344CB8AC3E}">
        <p14:creationId xmlns:p14="http://schemas.microsoft.com/office/powerpoint/2010/main" val="1605306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women talking to each other&#10;&#10;Description automatically generated">
            <a:extLst>
              <a:ext uri="{FF2B5EF4-FFF2-40B4-BE49-F238E27FC236}">
                <a16:creationId xmlns:a16="http://schemas.microsoft.com/office/drawing/2014/main" xmlns="" id="{80E1A030-DB6C-4453-BBEB-CEB1BBB19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466080" y="1006987"/>
            <a:ext cx="6725920" cy="51177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98C0737-7665-4774-84A0-D72FECDE496A}"/>
              </a:ext>
            </a:extLst>
          </p:cNvPr>
          <p:cNvSpPr txBox="1"/>
          <p:nvPr/>
        </p:nvSpPr>
        <p:spPr>
          <a:xfrm>
            <a:off x="0" y="2253343"/>
            <a:ext cx="54660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 LƯỢC CAN THIỆP NỘI MẠCH ĐIỀU TRỊ TẮC HOÀN TOÀN ĐỘNG MẠCH CHẬU – ĐÙI NÔNG HAI BÊN</a:t>
            </a:r>
          </a:p>
        </p:txBody>
      </p:sp>
    </p:spTree>
    <p:extLst>
      <p:ext uri="{BB962C8B-B14F-4D97-AF65-F5344CB8AC3E}">
        <p14:creationId xmlns:p14="http://schemas.microsoft.com/office/powerpoint/2010/main" val="2611137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4B65C6F-6DC0-1D62-DD20-8D3D6DBC4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256" y="47049"/>
            <a:ext cx="11669485" cy="2271076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M/60yrs,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40p.y/ ĐTĐ2/ THA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  <a:p>
            <a:pPr marL="457200" indent="-457200">
              <a:buFontTx/>
              <a:buChar char="-"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WBC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39.76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G/L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CRP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210.6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mg/L, pro-calcitonin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0,75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mL</a:t>
            </a:r>
          </a:p>
          <a:p>
            <a:pPr marL="457200" indent="-457200">
              <a:buFontTx/>
              <a:buChar char="-"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Acinetobacter baumannii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50A65F1-545A-DA34-59E3-ED46BEF7FC30}"/>
              </a:ext>
            </a:extLst>
          </p:cNvPr>
          <p:cNvGrpSpPr/>
          <p:nvPr/>
        </p:nvGrpSpPr>
        <p:grpSpPr>
          <a:xfrm>
            <a:off x="2129570" y="2431382"/>
            <a:ext cx="3966430" cy="3973923"/>
            <a:chOff x="76201" y="1682344"/>
            <a:chExt cx="4800600" cy="508857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2ABC6A50-228C-22A1-85BE-163463B3A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1" y="1682344"/>
              <a:ext cx="4800600" cy="508857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BA0F9D6-05BF-6D1E-6CA0-C53DE14DE9D1}"/>
                </a:ext>
              </a:extLst>
            </p:cNvPr>
            <p:cNvSpPr txBox="1"/>
            <p:nvPr/>
          </p:nvSpPr>
          <p:spPr>
            <a:xfrm>
              <a:off x="268116" y="1694537"/>
              <a:ext cx="968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142F7B0-7EF7-147D-F0EC-150CC6070FFA}"/>
              </a:ext>
            </a:extLst>
          </p:cNvPr>
          <p:cNvGrpSpPr/>
          <p:nvPr/>
        </p:nvGrpSpPr>
        <p:grpSpPr>
          <a:xfrm>
            <a:off x="6095999" y="1879600"/>
            <a:ext cx="4516117" cy="4506913"/>
            <a:chOff x="4840114" y="1563909"/>
            <a:chExt cx="4445399" cy="52191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257DF37-6741-4F41-8F5B-2CE300EE2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0114" y="1694537"/>
              <a:ext cx="4445399" cy="508857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D672100-F2C6-A706-E79F-8F5EF9EB202F}"/>
                </a:ext>
              </a:extLst>
            </p:cNvPr>
            <p:cNvSpPr txBox="1"/>
            <p:nvPr/>
          </p:nvSpPr>
          <p:spPr>
            <a:xfrm>
              <a:off x="4953002" y="1563909"/>
              <a:ext cx="968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B8AF226-1A3A-A1F6-1189-1ACC90211008}"/>
              </a:ext>
            </a:extLst>
          </p:cNvPr>
          <p:cNvSpPr txBox="1"/>
          <p:nvPr/>
        </p:nvSpPr>
        <p:spPr>
          <a:xfrm>
            <a:off x="2258057" y="640530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WifI4( W3, I3, fI3)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186121F-9AA1-C1B6-EF37-01028A0D776D}"/>
              </a:ext>
            </a:extLst>
          </p:cNvPr>
          <p:cNvSpPr txBox="1"/>
          <p:nvPr/>
        </p:nvSpPr>
        <p:spPr>
          <a:xfrm>
            <a:off x="6702803" y="642409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WifI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 (W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I3 fI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135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BBECFB-B408-4B37-0917-04BB95118F17}"/>
              </a:ext>
            </a:extLst>
          </p:cNvPr>
          <p:cNvSpPr txBox="1"/>
          <p:nvPr/>
        </p:nvSpPr>
        <p:spPr>
          <a:xfrm>
            <a:off x="3862977" y="5828480"/>
            <a:ext cx="8329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ắc động mạch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chậu ngoài trái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 mạch đùi nông 2 bên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hẹp trung bình động mạch khoeo, động mạch chày trước, chày sau 2 bên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B3253A-94A4-3537-285F-03C21E825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6" b="7515"/>
          <a:stretch/>
        </p:blipFill>
        <p:spPr>
          <a:xfrm>
            <a:off x="3667180" y="1"/>
            <a:ext cx="4303628" cy="29057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5B4E007-326B-15D4-DBC6-F5DFF4818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808" y="-1"/>
            <a:ext cx="4223979" cy="29057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3F9D015-6DB3-8FB6-43D5-EA470CBD4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2952044"/>
            <a:ext cx="6160218" cy="2696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C095AC-1ABE-4BBA-8C0C-E50A83606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115" y="-61578"/>
            <a:ext cx="3715295" cy="69195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61247DD-DF70-A526-7E7F-6778BF660C20}"/>
              </a:ext>
            </a:extLst>
          </p:cNvPr>
          <p:cNvSpPr txBox="1"/>
          <p:nvPr/>
        </p:nvSpPr>
        <p:spPr>
          <a:xfrm>
            <a:off x="0" y="123924"/>
            <a:ext cx="36786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5D85AC9-CBCB-DA2F-2943-E66B728AB67F}"/>
              </a:ext>
            </a:extLst>
          </p:cNvPr>
          <p:cNvSpPr txBox="1"/>
          <p:nvPr/>
        </p:nvSpPr>
        <p:spPr>
          <a:xfrm>
            <a:off x="3121225" y="123923"/>
            <a:ext cx="36786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863909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E9E801-8794-4C67-855F-A3B062E5B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91" y="167418"/>
            <a:ext cx="10515600" cy="810532"/>
          </a:xfrm>
        </p:spPr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ĐẶT VẤN ĐỀ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A4B671-F63A-48D4-B44F-5A79680B7A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3954" y="1384663"/>
            <a:ext cx="7548153" cy="4227974"/>
          </a:xfrm>
        </p:spPr>
        <p:txBody>
          <a:bodyPr>
            <a:normAutofit/>
          </a:bodyPr>
          <a:lstStyle/>
          <a:p>
            <a:pPr algn="just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Bệnh ĐM chi dưới là một vấn đề sức khỏe lớn</a:t>
            </a:r>
            <a:r>
              <a:rPr lang="en-GB" sz="2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toàn cầu</a:t>
            </a:r>
            <a:r>
              <a:rPr lang="en-GB" sz="2600" baseline="30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- 230 triệu người trưởng thành</a:t>
            </a: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Thiếu máu mạn tính đe dọa chi (Chronic Limb-Threatening ischemia): giai đoạn muộn của BĐMCD</a:t>
            </a:r>
          </a:p>
          <a:p>
            <a:pPr algn="just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Bệnh ĐM chi dưới ít phổ biến ở người &lt; 50, ảnh hưởng tới khoảng &gt; 20% người ≥ 80.</a:t>
            </a:r>
          </a:p>
          <a:p>
            <a:pPr algn="just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Tắc ĐM mạn tính đe dọa chi: thể LS trầm trọng nhất của BĐMCD (11% BĐMCD), liên hệ mật thiết với tỷ lệ cắt cụt chi, biến cố tim mạch và tử vong</a:t>
            </a:r>
            <a:r>
              <a:rPr lang="en-GB" sz="24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532" t="34375" r="42568" b="7004"/>
          <a:stretch/>
        </p:blipFill>
        <p:spPr>
          <a:xfrm>
            <a:off x="8501319" y="1315013"/>
            <a:ext cx="3450773" cy="4227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032F8-FDB6-B6E3-5F84-883D3CCDF555}"/>
              </a:ext>
            </a:extLst>
          </p:cNvPr>
          <p:cNvSpPr txBox="1"/>
          <p:nvPr/>
        </p:nvSpPr>
        <p:spPr>
          <a:xfrm>
            <a:off x="0" y="6277430"/>
            <a:ext cx="1219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Michael H. Criqui et al (2021), “Lower Extremity Peripheral Artery Disease: Contemporary Epidemiology, Management Gaps, and Future Directions”, American Heart Association, 144, pp. 171-191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Tamar S Polonsky et al (2021), “Lower Extremity Peripheral Artery Disease Without Chronic Limb-Threatening Ischemia: A Review”, The Journal of the American Medical Association, 21, pp. 2188-2198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6588471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xmlns="" id="{80EF6ADF-501B-8928-163F-37B8713086FE}"/>
              </a:ext>
            </a:extLst>
          </p:cNvPr>
          <p:cNvGraphicFramePr/>
          <p:nvPr/>
        </p:nvGraphicFramePr>
        <p:xfrm>
          <a:off x="4567958" y="1339863"/>
          <a:ext cx="7481802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A1F00B-E14E-4005-9B4B-058D762243DA}"/>
              </a:ext>
            </a:extLst>
          </p:cNvPr>
          <p:cNvSpPr txBox="1"/>
          <p:nvPr/>
        </p:nvSpPr>
        <p:spPr>
          <a:xfrm>
            <a:off x="213361" y="2854462"/>
            <a:ext cx="4028470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 LƯỢC ĐIỀU TRỊ</a:t>
            </a:r>
          </a:p>
        </p:txBody>
      </p:sp>
    </p:spTree>
    <p:extLst>
      <p:ext uri="{BB962C8B-B14F-4D97-AF65-F5344CB8AC3E}">
        <p14:creationId xmlns:p14="http://schemas.microsoft.com/office/powerpoint/2010/main" val="2673789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F48FAA-CF50-D5D4-3CE2-CC1DC4ABFF0D}"/>
              </a:ext>
            </a:extLst>
          </p:cNvPr>
          <p:cNvSpPr txBox="1"/>
          <p:nvPr/>
        </p:nvSpPr>
        <p:spPr>
          <a:xfrm>
            <a:off x="0" y="5435718"/>
            <a:ext cx="12502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Đặt sheath động mạch khoeo phải (A) Chụp ghi nhận tắc động mạch đùi nông phải 1/3 giữa (B) Hẹp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0 % động mạch chậu ngoài phải (C) Sau can thiệp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đặt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stent ĐM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đùi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nông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13C5EB6-0896-596B-59B3-81EA6EFF0A4A}"/>
              </a:ext>
            </a:extLst>
          </p:cNvPr>
          <p:cNvGrpSpPr/>
          <p:nvPr/>
        </p:nvGrpSpPr>
        <p:grpSpPr>
          <a:xfrm>
            <a:off x="0" y="-138817"/>
            <a:ext cx="12192000" cy="5452497"/>
            <a:chOff x="0" y="-138817"/>
            <a:chExt cx="12192000" cy="62021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2765599-5C1F-FC2A-C3EE-D57BF6EAA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797629" cy="606334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610AEEF-90E8-476C-0501-7071EA5D9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7629" y="0"/>
              <a:ext cx="2797628" cy="60633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69B2C25-5315-ECFD-82F4-3A29524F4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5256" y="0"/>
              <a:ext cx="3265715" cy="606334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4161CAD-EE00-21A2-AE90-BE38CA845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0971" y="0"/>
              <a:ext cx="3331029" cy="606334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C997A7CE-389B-61D9-47D2-7843BC8D3F6B}"/>
                </a:ext>
              </a:extLst>
            </p:cNvPr>
            <p:cNvSpPr txBox="1"/>
            <p:nvPr/>
          </p:nvSpPr>
          <p:spPr>
            <a:xfrm>
              <a:off x="0" y="-105023"/>
              <a:ext cx="355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2BB47B9-F32E-4620-2DC2-D507B34D9B02}"/>
                </a:ext>
              </a:extLst>
            </p:cNvPr>
            <p:cNvSpPr txBox="1"/>
            <p:nvPr/>
          </p:nvSpPr>
          <p:spPr>
            <a:xfrm>
              <a:off x="2868387" y="-105023"/>
              <a:ext cx="355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1CD3D4D-903E-6166-C719-C1BB2C794710}"/>
                </a:ext>
              </a:extLst>
            </p:cNvPr>
            <p:cNvSpPr txBox="1"/>
            <p:nvPr/>
          </p:nvSpPr>
          <p:spPr>
            <a:xfrm>
              <a:off x="6002563" y="-105023"/>
              <a:ext cx="355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212DCF8-D89B-8B7F-0E8F-F54158362909}"/>
                </a:ext>
              </a:extLst>
            </p:cNvPr>
            <p:cNvSpPr txBox="1"/>
            <p:nvPr/>
          </p:nvSpPr>
          <p:spPr>
            <a:xfrm>
              <a:off x="8771160" y="-138817"/>
              <a:ext cx="355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9673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FF42AA-BA4E-4F72-9487-41C8CF09153F}"/>
              </a:ext>
            </a:extLst>
          </p:cNvPr>
          <p:cNvSpPr txBox="1"/>
          <p:nvPr/>
        </p:nvSpPr>
        <p:spPr>
          <a:xfrm>
            <a:off x="0" y="5807792"/>
            <a:ext cx="12313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Đặt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sheath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khoeo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(A)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Chụp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nhận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tắc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hoàn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toàn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đùi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nông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1/3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dưới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GW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tới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ĐM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đùi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nhưng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ĐM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chậu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ngoài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(B)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Đặt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sheath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đùi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tiếp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cận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chụp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chậu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nhận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tắc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chậu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ngoài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gốc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(C)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708E8EF-9C3C-7A90-75A7-FCC4DCD325EB}"/>
              </a:ext>
            </a:extLst>
          </p:cNvPr>
          <p:cNvGrpSpPr/>
          <p:nvPr/>
        </p:nvGrpSpPr>
        <p:grpSpPr>
          <a:xfrm>
            <a:off x="162560" y="0"/>
            <a:ext cx="9083040" cy="2809106"/>
            <a:chOff x="-1" y="-126866"/>
            <a:chExt cx="12192001" cy="59507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A87B428-D296-52FA-01CC-F462DC92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4270593" cy="582385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58447CB-1FC4-00F3-884B-6CE0B6F42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0592" y="0"/>
              <a:ext cx="4136573" cy="58238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AD0E83D-933E-49F3-3A1E-62FCFD486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07165" y="0"/>
              <a:ext cx="3784835" cy="582385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B4B74E96-529A-C7CB-DCCE-CCE51B938715}"/>
                </a:ext>
              </a:extLst>
            </p:cNvPr>
            <p:cNvSpPr txBox="1"/>
            <p:nvPr/>
          </p:nvSpPr>
          <p:spPr>
            <a:xfrm>
              <a:off x="0" y="-109108"/>
              <a:ext cx="355600" cy="62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CC08732-E1C9-F0E5-2062-40E17295379F}"/>
                </a:ext>
              </a:extLst>
            </p:cNvPr>
            <p:cNvSpPr txBox="1"/>
            <p:nvPr/>
          </p:nvSpPr>
          <p:spPr>
            <a:xfrm>
              <a:off x="4270592" y="-126866"/>
              <a:ext cx="355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8650AC9-852C-26D8-6E9B-E1448A3BB602}"/>
                </a:ext>
              </a:extLst>
            </p:cNvPr>
            <p:cNvSpPr txBox="1"/>
            <p:nvPr/>
          </p:nvSpPr>
          <p:spPr>
            <a:xfrm>
              <a:off x="8265413" y="-126866"/>
              <a:ext cx="355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6EF999C-BAE1-CF52-A958-C10658B46908}"/>
              </a:ext>
            </a:extLst>
          </p:cNvPr>
          <p:cNvGrpSpPr/>
          <p:nvPr/>
        </p:nvGrpSpPr>
        <p:grpSpPr>
          <a:xfrm>
            <a:off x="289242" y="2725452"/>
            <a:ext cx="8956357" cy="3098290"/>
            <a:chOff x="-1" y="-151890"/>
            <a:chExt cx="12268200" cy="58560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DCEC490-10F2-3F82-E111-FB9D5B495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2917371" cy="570411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A7FACB8-09C8-225C-A517-5D3068002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7369" y="0"/>
              <a:ext cx="3276601" cy="570411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70FA70D-9BAC-900B-21FA-A19910EBF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93971" y="0"/>
              <a:ext cx="2917372" cy="570411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AFE0FFD-1303-B129-C3B3-6FC5D397B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11343" y="0"/>
              <a:ext cx="3156856" cy="570411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9BE436E-2126-7A62-3E4F-0897C1E1A1D7}"/>
                </a:ext>
              </a:extLst>
            </p:cNvPr>
            <p:cNvSpPr txBox="1"/>
            <p:nvPr/>
          </p:nvSpPr>
          <p:spPr>
            <a:xfrm>
              <a:off x="6319520" y="-110422"/>
              <a:ext cx="355600" cy="78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853E928-0EB0-0EDB-EE3E-253F4F12ADE8}"/>
                </a:ext>
              </a:extLst>
            </p:cNvPr>
            <p:cNvSpPr txBox="1"/>
            <p:nvPr/>
          </p:nvSpPr>
          <p:spPr>
            <a:xfrm>
              <a:off x="2919185" y="-110422"/>
              <a:ext cx="355600" cy="78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F556DD9-81C8-476B-D8E2-B204ACBA2686}"/>
                </a:ext>
              </a:extLst>
            </p:cNvPr>
            <p:cNvSpPr txBox="1"/>
            <p:nvPr/>
          </p:nvSpPr>
          <p:spPr>
            <a:xfrm>
              <a:off x="0" y="-109108"/>
              <a:ext cx="355600" cy="78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4460445-5BFF-D280-14B7-5AD40B1DB301}"/>
                </a:ext>
              </a:extLst>
            </p:cNvPr>
            <p:cNvSpPr txBox="1"/>
            <p:nvPr/>
          </p:nvSpPr>
          <p:spPr>
            <a:xfrm>
              <a:off x="11673115" y="-151890"/>
              <a:ext cx="355600" cy="78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8700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E520A6-CE38-549A-2646-4953CC43179B}"/>
              </a:ext>
            </a:extLst>
          </p:cNvPr>
          <p:cNvSpPr txBox="1"/>
          <p:nvPr/>
        </p:nvSpPr>
        <p:spPr>
          <a:xfrm>
            <a:off x="293914" y="-9872"/>
            <a:ext cx="8913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dõi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7C1C3E-08B6-A25B-AAAB-591EA04B3E44}"/>
              </a:ext>
            </a:extLst>
          </p:cNvPr>
          <p:cNvSpPr txBox="1"/>
          <p:nvPr/>
        </p:nvSpPr>
        <p:spPr>
          <a:xfrm>
            <a:off x="114300" y="574903"/>
            <a:ext cx="1196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-ABI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1, ABI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A41F8D-D2C9-2880-2554-FF959F900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5410"/>
            <a:ext cx="6624320" cy="4940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173E7B-CADC-1CC2-38BC-51234F507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610" y="1104650"/>
            <a:ext cx="5208650" cy="4493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C11F88-C4A1-824A-6955-2C91702ADB82}"/>
              </a:ext>
            </a:extLst>
          </p:cNvPr>
          <p:cNvSpPr txBox="1"/>
          <p:nvPr/>
        </p:nvSpPr>
        <p:spPr>
          <a:xfrm>
            <a:off x="1930400" y="6126148"/>
            <a:ext cx="6983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(A), 3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(B), 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năm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(C).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8B07238-4C62-6AE4-2E8F-868496D55977}"/>
              </a:ext>
            </a:extLst>
          </p:cNvPr>
          <p:cNvSpPr txBox="1"/>
          <p:nvPr/>
        </p:nvSpPr>
        <p:spPr>
          <a:xfrm>
            <a:off x="8151750" y="5756816"/>
            <a:ext cx="5350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(A), 3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(B)</a:t>
            </a:r>
          </a:p>
        </p:txBody>
      </p:sp>
    </p:spTree>
    <p:extLst>
      <p:ext uri="{BB962C8B-B14F-4D97-AF65-F5344CB8AC3E}">
        <p14:creationId xmlns:p14="http://schemas.microsoft.com/office/powerpoint/2010/main" val="1785755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507D43-A53B-C450-87C2-78F3122A877D}"/>
              </a:ext>
            </a:extLst>
          </p:cNvPr>
          <p:cNvSpPr txBox="1"/>
          <p:nvPr/>
        </p:nvSpPr>
        <p:spPr>
          <a:xfrm>
            <a:off x="48985" y="60951"/>
            <a:ext cx="93626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 CÓ CHỈ ĐỊNH CAN THIỆP ĐIỀU TRỊ TẮC ĐỘNG MẠCH CHẬU – ĐÙI NÔNG, QUYẾT ĐỊNH THỨ TỰ CAN THIỆP CÁC TẦNG NHƯ THẾ NÀO?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07AF30F8-3FB6-503D-6509-D39FB004C34A}"/>
              </a:ext>
            </a:extLst>
          </p:cNvPr>
          <p:cNvGrpSpPr/>
          <p:nvPr/>
        </p:nvGrpSpPr>
        <p:grpSpPr>
          <a:xfrm>
            <a:off x="97971" y="789062"/>
            <a:ext cx="12094029" cy="5658005"/>
            <a:chOff x="97971" y="1182307"/>
            <a:chExt cx="12094029" cy="565800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4DBA424-D211-6DE3-A0C3-11FA34124200}"/>
                </a:ext>
              </a:extLst>
            </p:cNvPr>
            <p:cNvSpPr/>
            <p:nvPr/>
          </p:nvSpPr>
          <p:spPr>
            <a:xfrm>
              <a:off x="97971" y="6143626"/>
              <a:ext cx="6422571" cy="6966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Đánh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đoạn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chi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huyết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can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thiệp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1EDE632E-E1F0-6AE9-54CB-CBE77C807B46}"/>
                </a:ext>
              </a:extLst>
            </p:cNvPr>
            <p:cNvGrpSpPr/>
            <p:nvPr/>
          </p:nvGrpSpPr>
          <p:grpSpPr>
            <a:xfrm>
              <a:off x="97971" y="1182307"/>
              <a:ext cx="12094029" cy="4837492"/>
              <a:chOff x="97971" y="1182307"/>
              <a:chExt cx="12094029" cy="483749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043F6D24-D67F-2415-4936-2A6297CE58C1}"/>
                  </a:ext>
                </a:extLst>
              </p:cNvPr>
              <p:cNvSpPr/>
              <p:nvPr/>
            </p:nvSpPr>
            <p:spPr>
              <a:xfrm>
                <a:off x="97971" y="5252356"/>
                <a:ext cx="1393371" cy="76744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 1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WIfI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xmlns="" id="{614C6CF7-CF9F-6C36-88A0-FC0DE58193CE}"/>
                  </a:ext>
                </a:extLst>
              </p:cNvPr>
              <p:cNvGrpSpPr/>
              <p:nvPr/>
            </p:nvGrpSpPr>
            <p:grpSpPr>
              <a:xfrm>
                <a:off x="417740" y="1182307"/>
                <a:ext cx="11774260" cy="4837492"/>
                <a:chOff x="417740" y="1182307"/>
                <a:chExt cx="11774260" cy="4837492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xmlns="" id="{ACEF1E33-3C3E-D0AE-0CBD-4C5087FC22DD}"/>
                    </a:ext>
                  </a:extLst>
                </p:cNvPr>
                <p:cNvSpPr/>
                <p:nvPr/>
              </p:nvSpPr>
              <p:spPr>
                <a:xfrm>
                  <a:off x="3113314" y="1182307"/>
                  <a:ext cx="5159829" cy="102325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Can </a:t>
                  </a:r>
                  <a:r>
                    <a:rPr kumimoji="0" lang="en-US" sz="2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thiệp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từng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tầng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hoặc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kết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hợp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can </a:t>
                  </a:r>
                  <a:r>
                    <a:rPr kumimoji="0" lang="en-US" sz="2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thiệp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cả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2 </a:t>
                  </a:r>
                  <a:r>
                    <a:rPr kumimoji="0" lang="en-US" sz="2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tầng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xmlns="" id="{11B23084-3474-617B-3A9C-2EB776D1050B}"/>
                    </a:ext>
                  </a:extLst>
                </p:cNvPr>
                <p:cNvGrpSpPr/>
                <p:nvPr/>
              </p:nvGrpSpPr>
              <p:grpSpPr>
                <a:xfrm>
                  <a:off x="417740" y="2205564"/>
                  <a:ext cx="11774260" cy="3814235"/>
                  <a:chOff x="417740" y="2205564"/>
                  <a:chExt cx="11774260" cy="3814235"/>
                </a:xfrm>
              </p:grpSpPr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xmlns="" id="{4CC3B41B-3CB5-54CE-96F6-1510DC56325F}"/>
                      </a:ext>
                    </a:extLst>
                  </p:cNvPr>
                  <p:cNvSpPr/>
                  <p:nvPr/>
                </p:nvSpPr>
                <p:spPr>
                  <a:xfrm>
                    <a:off x="3646714" y="2390877"/>
                    <a:ext cx="4093027" cy="1088571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M</a:t>
                    </a:r>
                    <a:r>
                      <a:rPr kumimoji="0" lang="vi-VN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ức độ nghiêm trọng</a:t>
                    </a: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vi-VN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đe dọa chi </a:t>
                    </a:r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Đ</a:t>
                    </a:r>
                    <a:r>
                      <a:rPr kumimoji="0" lang="vi-VN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ộ phức tạp về mặt giải phẫu</a:t>
                    </a:r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N</a:t>
                    </a:r>
                    <a:r>
                      <a:rPr kumimoji="0" lang="vi-VN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guy cơ của bệnh nhân</a:t>
                    </a:r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xmlns="" id="{3E1AC43D-A6E1-9DE0-BA45-849911015959}"/>
                      </a:ext>
                    </a:extLst>
                  </p:cNvPr>
                  <p:cNvSpPr/>
                  <p:nvPr/>
                </p:nvSpPr>
                <p:spPr>
                  <a:xfrm>
                    <a:off x="519792" y="3846792"/>
                    <a:ext cx="3818165" cy="1088571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Can </a:t>
                    </a:r>
                    <a:r>
                      <a:rPr kumimoji="0" lang="en-US" sz="2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thiệp</a:t>
                    </a: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t</a:t>
                    </a:r>
                    <a:r>
                      <a:rPr kumimoji="0" lang="vi-VN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ầng chậu đơn thuần </a:t>
                    </a:r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xmlns="" id="{408AF400-588C-3ECE-BA3B-CC732D7FE71F}"/>
                      </a:ext>
                    </a:extLst>
                  </p:cNvPr>
                  <p:cNvSpPr/>
                  <p:nvPr/>
                </p:nvSpPr>
                <p:spPr>
                  <a:xfrm>
                    <a:off x="1709059" y="5252357"/>
                    <a:ext cx="1850570" cy="767442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W 0/1 </a:t>
                    </a:r>
                    <a:r>
                      <a:rPr kumimoji="0" lang="en-US" sz="2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WIfI</a:t>
                    </a:r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xmlns="" id="{33E53303-A214-B0C1-5966-93FB3E988C2A}"/>
                      </a:ext>
                    </a:extLst>
                  </p:cNvPr>
                  <p:cNvSpPr/>
                  <p:nvPr/>
                </p:nvSpPr>
                <p:spPr>
                  <a:xfrm>
                    <a:off x="3703867" y="5252356"/>
                    <a:ext cx="3439885" cy="767442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Sau can </a:t>
                    </a:r>
                    <a:r>
                      <a:rPr kumimoji="0" lang="en-US" sz="2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thiệp</a:t>
                    </a:r>
                    <a:r>
                      <a:rPr kumimoji="0" lang="vi-VN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có thể</a:t>
                    </a: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vi-VN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đạt được kết quả lâm sàng mong muốn</a:t>
                    </a:r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xmlns="" id="{AF8D04B4-B397-39F9-4EB6-D9FA0834023D}"/>
                      </a:ext>
                    </a:extLst>
                  </p:cNvPr>
                  <p:cNvSpPr/>
                  <p:nvPr/>
                </p:nvSpPr>
                <p:spPr>
                  <a:xfrm>
                    <a:off x="7369629" y="3822107"/>
                    <a:ext cx="3918857" cy="1088571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Can </a:t>
                    </a:r>
                    <a:r>
                      <a:rPr kumimoji="0" lang="en-US" sz="2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thiệp</a:t>
                    </a: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đồng</a:t>
                    </a: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thời</a:t>
                    </a: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2 </a:t>
                    </a:r>
                    <a:r>
                      <a:rPr kumimoji="0" lang="en-US" sz="2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tầng</a:t>
                    </a:r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xmlns="" id="{749EE6C0-3D00-16C7-5ED0-85C17AE6C3F8}"/>
                      </a:ext>
                    </a:extLst>
                  </p:cNvPr>
                  <p:cNvSpPr/>
                  <p:nvPr/>
                </p:nvSpPr>
                <p:spPr>
                  <a:xfrm>
                    <a:off x="7663542" y="5252356"/>
                    <a:ext cx="2481943" cy="767442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WIfI</a:t>
                    </a: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giai</a:t>
                    </a: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đoạn</a:t>
                    </a: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3 </a:t>
                    </a:r>
                    <a:r>
                      <a:rPr kumimoji="0" lang="en-US" sz="2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và</a:t>
                    </a: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4</a:t>
                    </a:r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xmlns="" id="{48C8086C-F9AC-B3BE-BE9C-37EBD108ACE3}"/>
                      </a:ext>
                    </a:extLst>
                  </p:cNvPr>
                  <p:cNvSpPr/>
                  <p:nvPr/>
                </p:nvSpPr>
                <p:spPr>
                  <a:xfrm>
                    <a:off x="10493828" y="5252356"/>
                    <a:ext cx="1698172" cy="767442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I 2/3 </a:t>
                    </a:r>
                    <a:r>
                      <a:rPr kumimoji="0" lang="en-US" sz="2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WIfI</a:t>
                    </a:r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9" name="Straight Arrow Connector 18">
                    <a:extLst>
                      <a:ext uri="{FF2B5EF4-FFF2-40B4-BE49-F238E27FC236}">
                        <a16:creationId xmlns:a16="http://schemas.microsoft.com/office/drawing/2014/main" xmlns="" id="{62675FDD-2929-75EC-3F12-8384EFB2EBAC}"/>
                      </a:ext>
                    </a:extLst>
                  </p:cNvPr>
                  <p:cNvCxnSpPr>
                    <a:stCxn id="8" idx="2"/>
                    <a:endCxn id="9" idx="0"/>
                  </p:cNvCxnSpPr>
                  <p:nvPr/>
                </p:nvCxnSpPr>
                <p:spPr>
                  <a:xfrm flipH="1">
                    <a:off x="5693228" y="2205564"/>
                    <a:ext cx="1" cy="185313"/>
                  </a:xfrm>
                  <a:prstGeom prst="straightConnector1">
                    <a:avLst/>
                  </a:prstGeom>
                  <a:ln w="3810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xmlns="" id="{6DA646BB-864A-AB37-9A4F-661E259E31CA}"/>
                      </a:ext>
                    </a:extLst>
                  </p:cNvPr>
                  <p:cNvCxnSpPr>
                    <a:cxnSpLocks/>
                    <a:endCxn id="10" idx="0"/>
                  </p:cNvCxnSpPr>
                  <p:nvPr/>
                </p:nvCxnSpPr>
                <p:spPr>
                  <a:xfrm flipH="1">
                    <a:off x="2428875" y="3479448"/>
                    <a:ext cx="2393497" cy="367344"/>
                  </a:xfrm>
                  <a:prstGeom prst="straightConnector1">
                    <a:avLst/>
                  </a:prstGeom>
                  <a:ln w="3810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xmlns="" id="{63CCB392-FF82-AC70-0DA5-2053CCC1E3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20542" y="3494365"/>
                    <a:ext cx="2383972" cy="301720"/>
                  </a:xfrm>
                  <a:prstGeom prst="straightConnector1">
                    <a:avLst/>
                  </a:prstGeom>
                  <a:ln w="3810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Arrow Connector 26">
                    <a:extLst>
                      <a:ext uri="{FF2B5EF4-FFF2-40B4-BE49-F238E27FC236}">
                        <a16:creationId xmlns:a16="http://schemas.microsoft.com/office/drawing/2014/main" xmlns="" id="{BCA96CAD-AC67-85D4-7A84-8DA76503E5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17740" y="4910187"/>
                    <a:ext cx="1596117" cy="280255"/>
                  </a:xfrm>
                  <a:prstGeom prst="straightConnector1">
                    <a:avLst/>
                  </a:prstGeom>
                  <a:ln w="3810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8">
                    <a:extLst>
                      <a:ext uri="{FF2B5EF4-FFF2-40B4-BE49-F238E27FC236}">
                        <a16:creationId xmlns:a16="http://schemas.microsoft.com/office/drawing/2014/main" xmlns="" id="{9EB3D6F9-ED42-2B68-AC97-8945264CAB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13857" y="4898117"/>
                    <a:ext cx="341538" cy="323282"/>
                  </a:xfrm>
                  <a:prstGeom prst="straightConnector1">
                    <a:avLst/>
                  </a:prstGeom>
                  <a:ln w="3810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xmlns="" id="{0CB943EE-E3C7-68DF-1799-D8635B1EE929}"/>
                      </a:ext>
                    </a:extLst>
                  </p:cNvPr>
                  <p:cNvCxnSpPr>
                    <a:cxnSpLocks/>
                    <a:endCxn id="13" idx="0"/>
                  </p:cNvCxnSpPr>
                  <p:nvPr/>
                </p:nvCxnSpPr>
                <p:spPr>
                  <a:xfrm>
                    <a:off x="2004676" y="4922877"/>
                    <a:ext cx="3419134" cy="329479"/>
                  </a:xfrm>
                  <a:prstGeom prst="straightConnector1">
                    <a:avLst/>
                  </a:prstGeom>
                  <a:ln w="3810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xmlns="" id="{C83B13F2-1F97-DC22-52C8-AAD45D9E72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496645" y="4910187"/>
                    <a:ext cx="1050472" cy="342169"/>
                  </a:xfrm>
                  <a:prstGeom prst="straightConnector1">
                    <a:avLst/>
                  </a:prstGeom>
                  <a:ln w="3810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Arrow Connector 37">
                    <a:extLst>
                      <a:ext uri="{FF2B5EF4-FFF2-40B4-BE49-F238E27FC236}">
                        <a16:creationId xmlns:a16="http://schemas.microsoft.com/office/drawing/2014/main" xmlns="" id="{A0B83044-C704-CB8E-CCD6-A50B599247C3}"/>
                      </a:ext>
                    </a:extLst>
                  </p:cNvPr>
                  <p:cNvCxnSpPr>
                    <a:cxnSpLocks/>
                    <a:endCxn id="17" idx="0"/>
                  </p:cNvCxnSpPr>
                  <p:nvPr/>
                </p:nvCxnSpPr>
                <p:spPr>
                  <a:xfrm>
                    <a:off x="9547117" y="4921448"/>
                    <a:ext cx="1795797" cy="330908"/>
                  </a:xfrm>
                  <a:prstGeom prst="straightConnector1">
                    <a:avLst/>
                  </a:prstGeom>
                  <a:ln w="3810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789F71-BB61-2B31-703B-DAD7DE2EFACB}"/>
              </a:ext>
            </a:extLst>
          </p:cNvPr>
          <p:cNvSpPr txBox="1"/>
          <p:nvPr/>
        </p:nvSpPr>
        <p:spPr>
          <a:xfrm>
            <a:off x="6749126" y="5956032"/>
            <a:ext cx="55959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 MS, Bradbury AW,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Kolh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P, et al. Global vascular guidelines on the management of chronic limb-threatening ischemia [published correction appears in J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Vasc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Surg. 2019 Aug;70(2):662]. J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Vasc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Surg. 2019;69(6S):3S-125S.e40. doi:10.1016/j.jvs.2019.02.016</a:t>
            </a:r>
          </a:p>
        </p:txBody>
      </p:sp>
    </p:spTree>
    <p:extLst>
      <p:ext uri="{BB962C8B-B14F-4D97-AF65-F5344CB8AC3E}">
        <p14:creationId xmlns:p14="http://schemas.microsoft.com/office/powerpoint/2010/main" val="421437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0FFA6F-F9B5-42B6-BE61-9FC12F4EF189}"/>
              </a:ext>
            </a:extLst>
          </p:cNvPr>
          <p:cNvSpPr txBox="1"/>
          <p:nvPr/>
        </p:nvSpPr>
        <p:spPr>
          <a:xfrm>
            <a:off x="189470" y="256865"/>
            <a:ext cx="998668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TIẾP CẬN CAN THIỆP NỘI MẠCH ĐIỀU TRỊ TẮC ĐỘNG MẠCH CHẬU – ĐÙI NÔNG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89E4EF-2345-425A-B282-3C5C86A34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" y="2716727"/>
            <a:ext cx="5098702" cy="3004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B4D63C-5BCB-4FB3-A430-3E0DC1A08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811" y="733780"/>
            <a:ext cx="6974590" cy="5316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7C4B75-7422-8257-88F9-88BB0F51453B}"/>
              </a:ext>
            </a:extLst>
          </p:cNvPr>
          <p:cNvSpPr txBox="1"/>
          <p:nvPr/>
        </p:nvSpPr>
        <p:spPr>
          <a:xfrm>
            <a:off x="0" y="6239435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Krishnappa 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Rachaiah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JM,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Mariappa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HM,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Doddamadaiah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Nanjappa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MC. Endovascular interventions to superficial femoral artery occlusion: Different approaches, technique, and follow-up. Heart Views 2020;21:65-74.</a:t>
            </a:r>
          </a:p>
        </p:txBody>
      </p:sp>
    </p:spTree>
    <p:extLst>
      <p:ext uri="{BB962C8B-B14F-4D97-AF65-F5344CB8AC3E}">
        <p14:creationId xmlns:p14="http://schemas.microsoft.com/office/powerpoint/2010/main" val="151963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5FA94346-6778-270F-717C-39CDA8E8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84" y="83513"/>
            <a:ext cx="10515600" cy="929742"/>
          </a:xfrm>
        </p:spPr>
        <p:txBody>
          <a:bodyPr>
            <a:normAutofit/>
          </a:bodyPr>
          <a:lstStyle/>
          <a:p>
            <a:pPr marR="0" rtl="0"/>
            <a:r>
              <a:rPr lang="en-GB" sz="4000" b="1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KỸ THUẬT CAN THIỆP</a:t>
            </a:r>
            <a:endParaRPr lang="en-US" sz="400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06F1FA27-8EAA-F711-CC9F-0A71C63E29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3984" y="1409075"/>
            <a:ext cx="11143314" cy="4632951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vi-VN" sz="2600" b="1">
                <a:latin typeface="Arial" pitchFamily="34" charset="0"/>
                <a:cs typeface="Arial" pitchFamily="34" charset="0"/>
              </a:rPr>
              <a:t>Tái thông trong lòng mạch</a:t>
            </a:r>
            <a:r>
              <a:rPr lang="vi-VN" sz="2600">
                <a:latin typeface="Arial" pitchFamily="34" charset="0"/>
                <a:cs typeface="Arial" pitchFamily="34" charset="0"/>
              </a:rPr>
              <a:t>: Ưu tiên sử dụng </a:t>
            </a:r>
            <a:r>
              <a:rPr lang="en-US" sz="260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vi-VN" sz="2600">
                <a:latin typeface="Arial" pitchFamily="34" charset="0"/>
                <a:cs typeface="Arial" pitchFamily="34" charset="0"/>
              </a:rPr>
              <a:t>nhiều khó khăn nếu tổn thương tắc </a:t>
            </a:r>
            <a:r>
              <a:rPr lang="en-US" sz="2600">
                <a:latin typeface="Arial" pitchFamily="34" charset="0"/>
                <a:cs typeface="Arial" pitchFamily="34" charset="0"/>
              </a:rPr>
              <a:t>hoàn toàn</a:t>
            </a:r>
            <a:r>
              <a:rPr lang="vi-VN" sz="2600">
                <a:latin typeface="Arial" pitchFamily="34" charset="0"/>
                <a:cs typeface="Arial" pitchFamily="34" charset="0"/>
              </a:rPr>
              <a:t>, vôi hoá</a:t>
            </a:r>
            <a:r>
              <a:rPr lang="en-US" sz="2600">
                <a:latin typeface="Arial" pitchFamily="34" charset="0"/>
                <a:cs typeface="Arial" pitchFamily="34" charset="0"/>
              </a:rPr>
              <a:t> nhiều</a:t>
            </a:r>
            <a:endParaRPr lang="vi-VN" sz="2600"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vi-VN" sz="2600" b="1">
                <a:latin typeface="Arial" pitchFamily="34" charset="0"/>
                <a:cs typeface="Arial" pitchFamily="34" charset="0"/>
              </a:rPr>
              <a:t>Tái thông dưới nội mạc </a:t>
            </a:r>
            <a:r>
              <a:rPr lang="vi-VN" sz="2600">
                <a:latin typeface="Arial" pitchFamily="34" charset="0"/>
                <a:cs typeface="Arial" pitchFamily="34" charset="0"/>
              </a:rPr>
              <a:t>– SAFARI (Subintimal Arterial Flossing with Antegrade–retrograde Intervention) </a:t>
            </a:r>
            <a:r>
              <a:rPr lang="en-US" sz="260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</a:t>
            </a:r>
            <a:r>
              <a:rPr lang="en-US" sz="2600">
                <a:latin typeface="Arial" pitchFamily="34" charset="0"/>
                <a:cs typeface="Arial" pitchFamily="34" charset="0"/>
              </a:rPr>
              <a:t>run off (+)</a:t>
            </a:r>
            <a:r>
              <a:rPr lang="en-US" sz="260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và </a:t>
            </a:r>
            <a:r>
              <a:rPr lang="vi-VN" sz="2600">
                <a:latin typeface="Arial" pitchFamily="34" charset="0"/>
                <a:cs typeface="Arial" pitchFamily="34" charset="0"/>
              </a:rPr>
              <a:t>thất bại</a:t>
            </a:r>
            <a:r>
              <a:rPr lang="en-US" sz="2600">
                <a:latin typeface="Arial" pitchFamily="34" charset="0"/>
                <a:cs typeface="Arial" pitchFamily="34" charset="0"/>
              </a:rPr>
              <a:t> </a:t>
            </a:r>
            <a:r>
              <a:rPr lang="vi-VN" sz="2600">
                <a:latin typeface="Arial" pitchFamily="34" charset="0"/>
                <a:cs typeface="Arial" pitchFamily="34" charset="0"/>
              </a:rPr>
              <a:t>tái thông trong lòng mạch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vi-VN" sz="2600" b="1">
                <a:latin typeface="Arial" pitchFamily="34" charset="0"/>
                <a:cs typeface="Arial" pitchFamily="34" charset="0"/>
              </a:rPr>
              <a:t>Tái thông bằng kỹ thuật CART </a:t>
            </a:r>
            <a:r>
              <a:rPr lang="vi-VN" sz="2600">
                <a:latin typeface="Arial" pitchFamily="34" charset="0"/>
                <a:cs typeface="Arial" pitchFamily="34" charset="0"/>
              </a:rPr>
              <a:t>(Controlled Antegrade and Retrograde Subintimal Tracking: tái thông dưới nội mạc xuôi dòng và ngược dòng có kiểm soát) hoặc </a:t>
            </a:r>
            <a:r>
              <a:rPr lang="vi-VN" sz="2600" b="1">
                <a:latin typeface="Arial" pitchFamily="34" charset="0"/>
                <a:cs typeface="Arial" pitchFamily="34" charset="0"/>
              </a:rPr>
              <a:t>Reverse CART</a:t>
            </a:r>
            <a:endParaRPr lang="en-US" sz="260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vi-VN" sz="2400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37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23D2F7-C6DF-AB5C-A569-6A2990EB8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KỸ THUẬT CAN THIỆP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DF5322-056B-E366-0F2C-82FB03F0DFA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9133" y="1602048"/>
            <a:ext cx="10943167" cy="4489834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Can thiệp ngược dòng: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 thể tiếp cận crossover do tắc ĐM chậu đối bên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 thể tiếp cận xuôi dòng từ ĐM đùi do tắc CFA, gốc SFA, nhiễm trùng tại chỗ, đã PT bắc cầu đùi - đùi, béo phì …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Thất bại với tiếp cận xuôi dòng</a:t>
            </a:r>
          </a:p>
          <a:p>
            <a:pPr marL="0" indent="0">
              <a:buNone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1672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B9FE20-1A1E-8FF8-1067-FC56C7603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95" y="172995"/>
            <a:ext cx="11803305" cy="63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23742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E913C-2222-44D7-4479-E0F8FC728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194"/>
            <a:ext cx="10515600" cy="549275"/>
          </a:xfrm>
        </p:spPr>
        <p:txBody>
          <a:bodyPr>
            <a:no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Nam, 71t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B2F931-1A36-DF7C-D120-310FBF6EF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69" y="1094485"/>
            <a:ext cx="10112862" cy="491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11600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E9E801-8794-4C67-855F-A3B062E5B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7" y="143373"/>
            <a:ext cx="10515600" cy="810532"/>
          </a:xfrm>
        </p:spPr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ĐẶT VẤN ĐỀ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A4B671-F63A-48D4-B44F-5A79680B7A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8394" y="1384663"/>
            <a:ext cx="6991271" cy="4529440"/>
          </a:xfrm>
        </p:spPr>
        <p:txBody>
          <a:bodyPr>
            <a:normAutofit/>
          </a:bodyPr>
          <a:lstStyle/>
          <a:p>
            <a:pPr algn="just"/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Điều trị tái thông bằng phẫu thuật bắc cầu hay can thiệp nội mạch với mục tiêu “vàng” là tái lập dòng chảy và bảo tồn chi</a:t>
            </a:r>
            <a:r>
              <a:rPr lang="en-GB" sz="26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Phương án điều trị: Hiệp hội PTMM (SVS) đã đưa ra các tiêu chí: nguy cơ PT của người bệnh (Patient risk), tình trạng của chi (Limb status) và </a:t>
            </a:r>
            <a:r>
              <a:rPr lang="en-GB" sz="2600" b="1">
                <a:latin typeface="Arial" panose="020B0604020202020204" pitchFamily="34" charset="0"/>
                <a:cs typeface="Arial" panose="020B0604020202020204" pitchFamily="34" charset="0"/>
              </a:rPr>
              <a:t>hình thái GP mạch máu </a:t>
            </a: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(ANatomical pattern).</a:t>
            </a:r>
          </a:p>
          <a:p>
            <a:pPr algn="just"/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Đánh giá tình trạng của chi dựa vào thang điểm Wifi (Wound, Ischemia, Foot Infection).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1915" t="23383" r="21727" b="13254"/>
          <a:stretch/>
        </p:blipFill>
        <p:spPr>
          <a:xfrm>
            <a:off x="7930342" y="548639"/>
            <a:ext cx="2772145" cy="6037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A791DC-3D2A-0B0B-F1F9-2102B857D63F}"/>
              </a:ext>
            </a:extLst>
          </p:cNvPr>
          <p:cNvSpPr txBox="1"/>
          <p:nvPr/>
        </p:nvSpPr>
        <p:spPr>
          <a:xfrm>
            <a:off x="1068954" y="6262041"/>
            <a:ext cx="6630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 Rym El Khoury, Bian Wu et al (2022), “Limb-based patency as a measure of effective revascularization for chronic limb-threatening ischemia”, Journal of Vascular Surgery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1066940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3BB2CF-1EE8-BCD9-5D13-336F1BC0E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54" y="1049372"/>
            <a:ext cx="10309407" cy="50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96686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4D373E-CBD8-B34E-E0B1-5E87C6D9E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33" y="174963"/>
            <a:ext cx="11826767" cy="638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89701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F55DB1-6B4E-F077-CB64-D44C310DF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050"/>
            <a:ext cx="12192000" cy="535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15701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831D94-3496-36C7-0FE7-9BA6D12F4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70" y="1136460"/>
            <a:ext cx="10158101" cy="49363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9069F44-E1A2-C1FA-60D2-849269526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Nam, 64t</a:t>
            </a: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394682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90D2E5-0D20-0FF6-6983-5036DA03C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42" y="1095155"/>
            <a:ext cx="9986878" cy="493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02650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729DE1-5135-029B-C21E-AEAF97BE6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78" y="1066799"/>
            <a:ext cx="9733459" cy="50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19968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B93844-5CDD-9099-70B3-95FB79EE5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25" y="1109272"/>
            <a:ext cx="10504962" cy="48839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E663D0C-6098-ABBE-8C1C-065FD6F9D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Nam, 84t</a:t>
            </a: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203043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73CA56-C6D0-E4E2-E899-EC48F1496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7" y="148673"/>
            <a:ext cx="11528853" cy="650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81861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02FCE2-9985-DEDE-6D0F-CC59F11E3C68}"/>
              </a:ext>
            </a:extLst>
          </p:cNvPr>
          <p:cNvSpPr txBox="1"/>
          <p:nvPr/>
        </p:nvSpPr>
        <p:spPr>
          <a:xfrm>
            <a:off x="1278604" y="-420524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 LƯỢC SAU CAN THIỆP NỘI MẠCH  </a:t>
            </a:r>
          </a:p>
        </p:txBody>
      </p:sp>
      <p:graphicFrame>
        <p:nvGraphicFramePr>
          <p:cNvPr id="23" name="TextBox 5">
            <a:extLst>
              <a:ext uri="{FF2B5EF4-FFF2-40B4-BE49-F238E27FC236}">
                <a16:creationId xmlns:a16="http://schemas.microsoft.com/office/drawing/2014/main" xmlns="" id="{0ECA25B1-4E0E-5DFD-3CFE-DCA196C8236E}"/>
              </a:ext>
            </a:extLst>
          </p:cNvPr>
          <p:cNvGraphicFramePr/>
          <p:nvPr/>
        </p:nvGraphicFramePr>
        <p:xfrm>
          <a:off x="674877" y="1157514"/>
          <a:ext cx="11029950" cy="480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5413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6704FAD-5BC8-48AE-AE21-FEDF5FAF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25883"/>
            <a:ext cx="11376000" cy="984885"/>
          </a:xfrm>
        </p:spPr>
        <p:txBody>
          <a:bodyPr/>
          <a:lstStyle/>
          <a:p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khuyến</a:t>
            </a:r>
            <a:r>
              <a:rPr lang="en-GB" dirty="0"/>
              <a:t> </a:t>
            </a:r>
            <a:r>
              <a:rPr lang="en-GB" dirty="0" err="1"/>
              <a:t>cáo</a:t>
            </a:r>
            <a:r>
              <a:rPr lang="en-GB" dirty="0"/>
              <a:t> </a:t>
            </a:r>
            <a:r>
              <a:rPr lang="en-GB" dirty="0" err="1"/>
              <a:t>mới</a:t>
            </a:r>
            <a:r>
              <a:rPr lang="en-GB" dirty="0"/>
              <a:t> </a:t>
            </a:r>
            <a:r>
              <a:rPr lang="en-GB" dirty="0" err="1"/>
              <a:t>về</a:t>
            </a:r>
            <a:r>
              <a:rPr lang="en-GB" dirty="0"/>
              <a:t> </a:t>
            </a:r>
            <a:r>
              <a:rPr lang="en-GB" dirty="0" err="1"/>
              <a:t>sử</a:t>
            </a:r>
            <a:r>
              <a:rPr lang="en-GB" dirty="0"/>
              <a:t> </a:t>
            </a:r>
            <a:r>
              <a:rPr lang="en-GB" dirty="0" err="1"/>
              <a:t>dụng</a:t>
            </a:r>
            <a:r>
              <a:rPr lang="en-GB" dirty="0"/>
              <a:t> Rivaroxaban 2.5 mg × 2 </a:t>
            </a:r>
            <a:r>
              <a:rPr lang="en-GB" dirty="0" err="1"/>
              <a:t>lần</a:t>
            </a:r>
            <a:r>
              <a:rPr lang="en-GB" dirty="0"/>
              <a:t>/</a:t>
            </a:r>
            <a:r>
              <a:rPr lang="en-GB" dirty="0" err="1"/>
              <a:t>ngày</a:t>
            </a:r>
            <a:r>
              <a:rPr lang="en-GB" dirty="0"/>
              <a:t> ở </a:t>
            </a:r>
            <a:r>
              <a:rPr lang="en-GB" dirty="0" err="1"/>
              <a:t>bệnh</a:t>
            </a:r>
            <a:r>
              <a:rPr lang="en-GB" dirty="0"/>
              <a:t> </a:t>
            </a:r>
            <a:r>
              <a:rPr lang="en-GB" dirty="0" err="1"/>
              <a:t>nhân</a:t>
            </a:r>
            <a:r>
              <a:rPr lang="en-GB" dirty="0"/>
              <a:t> PAD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xmlns="" id="{B2F07B6E-59DB-41CF-A0CE-BEBD02EB77FA}"/>
              </a:ext>
            </a:extLst>
          </p:cNvPr>
          <p:cNvGraphicFramePr>
            <a:graphicFrameLocks/>
          </p:cNvGraphicFramePr>
          <p:nvPr/>
        </p:nvGraphicFramePr>
        <p:xfrm>
          <a:off x="814913" y="1498600"/>
          <a:ext cx="11042651" cy="447040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735483">
                  <a:extLst>
                    <a:ext uri="{9D8B030D-6E8A-4147-A177-3AD203B41FA5}">
                      <a16:colId xmlns:a16="http://schemas.microsoft.com/office/drawing/2014/main" xmlns="" val="93548179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912046958"/>
                    </a:ext>
                  </a:extLst>
                </a:gridCol>
                <a:gridCol w="1087968">
                  <a:extLst>
                    <a:ext uri="{9D8B030D-6E8A-4147-A177-3AD203B41FA5}">
                      <a16:colId xmlns:a16="http://schemas.microsoft.com/office/drawing/2014/main" xmlns="" val="2799863371"/>
                    </a:ext>
                  </a:extLst>
                </a:gridCol>
              </a:tblGrid>
              <a:tr h="721032">
                <a:tc>
                  <a:txBody>
                    <a:bodyPr/>
                    <a:lstStyle/>
                    <a:p>
                      <a:r>
                        <a:rPr lang="en-GB" sz="1300" dirty="0" err="1">
                          <a:solidFill>
                            <a:schemeClr val="bg1"/>
                          </a:solidFill>
                        </a:rPr>
                        <a:t>Khuyến</a:t>
                      </a:r>
                      <a:r>
                        <a:rPr lang="en-GB" sz="13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300" baseline="0" dirty="0" err="1">
                          <a:solidFill>
                            <a:schemeClr val="bg1"/>
                          </a:solidFill>
                        </a:rPr>
                        <a:t>cáo</a:t>
                      </a:r>
                      <a:endParaRPr lang="en-GB" sz="1300" dirty="0">
                        <a:solidFill>
                          <a:schemeClr val="bg1"/>
                        </a:solidFill>
                      </a:endParaRPr>
                    </a:p>
                  </a:txBody>
                  <a:tcPr marL="121944" marR="121944" marT="60960" marB="6096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err="1">
                          <a:solidFill>
                            <a:schemeClr val="bg1"/>
                          </a:solidFill>
                        </a:rPr>
                        <a:t>Mức</a:t>
                      </a:r>
                      <a:r>
                        <a:rPr lang="en-GB" sz="13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300" baseline="0" dirty="0" err="1">
                          <a:solidFill>
                            <a:schemeClr val="bg1"/>
                          </a:solidFill>
                        </a:rPr>
                        <a:t>độ</a:t>
                      </a:r>
                      <a:r>
                        <a:rPr lang="en-GB" sz="1300" baseline="0" dirty="0">
                          <a:solidFill>
                            <a:schemeClr val="bg1"/>
                          </a:solidFill>
                        </a:rPr>
                        <a:t> KC</a:t>
                      </a:r>
                      <a:endParaRPr lang="en-GB" sz="1300" dirty="0">
                        <a:solidFill>
                          <a:schemeClr val="bg1"/>
                        </a:solidFill>
                      </a:endParaRPr>
                    </a:p>
                  </a:txBody>
                  <a:tcPr marL="121944" marR="121944" marT="60960" marB="6096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err="1">
                          <a:solidFill>
                            <a:schemeClr val="bg1"/>
                          </a:solidFill>
                        </a:rPr>
                        <a:t>Bằng</a:t>
                      </a:r>
                      <a:r>
                        <a:rPr lang="en-GB" sz="13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300" baseline="0" dirty="0" err="1">
                          <a:solidFill>
                            <a:schemeClr val="bg1"/>
                          </a:solidFill>
                        </a:rPr>
                        <a:t>chứng</a:t>
                      </a:r>
                      <a:endParaRPr lang="en-GB" sz="1300" dirty="0">
                        <a:solidFill>
                          <a:schemeClr val="bg1"/>
                        </a:solidFill>
                      </a:endParaRPr>
                    </a:p>
                  </a:txBody>
                  <a:tcPr marL="121944" marR="121944" marT="60960" marB="6096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6070708"/>
                  </a:ext>
                </a:extLst>
              </a:tr>
              <a:tr h="384551">
                <a:tc>
                  <a:txBody>
                    <a:bodyPr/>
                    <a:lstStyle/>
                    <a:p>
                      <a:r>
                        <a:rPr lang="en-GB" sz="1300" b="1" dirty="0"/>
                        <a:t>2019 ESVM guidelines on the management of PAD- </a:t>
                      </a:r>
                      <a:r>
                        <a:rPr lang="en-GB" sz="1300" b="1" dirty="0" err="1"/>
                        <a:t>Khuyến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cáo</a:t>
                      </a:r>
                      <a:r>
                        <a:rPr lang="en-GB" sz="1300" b="1" baseline="0" dirty="0"/>
                        <a:t> 2019 </a:t>
                      </a:r>
                      <a:r>
                        <a:rPr lang="en-GB" sz="1300" b="1" baseline="0" dirty="0" err="1"/>
                        <a:t>của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Hội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Mạch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Máu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Châu</a:t>
                      </a:r>
                      <a:r>
                        <a:rPr lang="en-GB" sz="1300" b="1" baseline="0" dirty="0"/>
                        <a:t> Âu</a:t>
                      </a:r>
                      <a:r>
                        <a:rPr lang="en-GB" sz="1300" b="1" baseline="30000" dirty="0"/>
                        <a:t>1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GB" sz="1300" dirty="0"/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GB" sz="1300" dirty="0"/>
                    </a:p>
                  </a:txBody>
                  <a:tcPr marL="121944" marR="121944" marT="60960" marB="60960"/>
                </a:tc>
                <a:extLst>
                  <a:ext uri="{0D108BD9-81ED-4DB2-BD59-A6C34878D82A}">
                    <a16:rowId xmlns:a16="http://schemas.microsoft.com/office/drawing/2014/main" xmlns="" val="2079661032"/>
                  </a:ext>
                </a:extLst>
              </a:tr>
              <a:tr h="624895">
                <a:tc>
                  <a:txBody>
                    <a:bodyPr/>
                    <a:lstStyle/>
                    <a:p>
                      <a:pPr marL="108000" algn="l" defTabSz="914400" rtl="0" eaLnBrk="1" latinLnBrk="0" hangingPunct="1"/>
                      <a:r>
                        <a:rPr lang="en-GB" sz="13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Kết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hợp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rivaroxaban 2,5 mg ×2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lần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ngày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với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aspirin 100 mg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ngày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lần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nên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được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cân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nhắc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cho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bệnh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nhân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PAD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nguy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cơ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chảy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máu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cao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hay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chống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chỉ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định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khác</a:t>
                      </a:r>
                      <a:endParaRPr lang="en-GB" sz="13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err="1"/>
                        <a:t>IIa</a:t>
                      </a:r>
                      <a:endParaRPr lang="en-GB" sz="1300" dirty="0"/>
                    </a:p>
                  </a:txBody>
                  <a:tcPr marL="121944" marR="121944" marT="60960" marB="60960">
                    <a:solidFill>
                      <a:srgbClr val="FFFF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 marL="121944" marR="121944" marT="60960" marB="60960">
                    <a:solidFill>
                      <a:srgbClr val="809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3299691"/>
                  </a:ext>
                </a:extLst>
              </a:tr>
              <a:tr h="624895">
                <a:tc>
                  <a:txBody>
                    <a:bodyPr/>
                    <a:lstStyle/>
                    <a:p>
                      <a:r>
                        <a:rPr lang="en-GB" sz="1300" b="1" dirty="0"/>
                        <a:t>2019 ESC–EASD guidelines on diabetes, pre-diabetes and CVD- </a:t>
                      </a:r>
                      <a:r>
                        <a:rPr lang="en-GB" sz="1300" b="1" dirty="0" err="1"/>
                        <a:t>Khuyến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cáo</a:t>
                      </a:r>
                      <a:r>
                        <a:rPr lang="en-GB" sz="1300" b="1" baseline="0" dirty="0"/>
                        <a:t> ESC 2019  </a:t>
                      </a:r>
                      <a:r>
                        <a:rPr lang="en-GB" sz="1300" b="1" baseline="0" dirty="0" err="1"/>
                        <a:t>về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đái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tháo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đường</a:t>
                      </a:r>
                      <a:r>
                        <a:rPr lang="en-GB" sz="1300" b="1" baseline="0" dirty="0"/>
                        <a:t>, </a:t>
                      </a:r>
                      <a:r>
                        <a:rPr lang="en-GB" sz="1300" b="1" baseline="0" dirty="0" err="1"/>
                        <a:t>tiền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đái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tháo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đường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và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bệnh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tim</a:t>
                      </a:r>
                      <a:r>
                        <a:rPr lang="en-GB" sz="1300" b="1" baseline="0" dirty="0"/>
                        <a:t> mạch</a:t>
                      </a:r>
                      <a:r>
                        <a:rPr lang="en-GB" sz="1300" b="1" baseline="30000" dirty="0"/>
                        <a:t>2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GB" sz="1300" dirty="0"/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GB" sz="1300" dirty="0"/>
                    </a:p>
                  </a:txBody>
                  <a:tcPr marL="121944" marR="121944" marT="60960" marB="60960"/>
                </a:tc>
                <a:extLst>
                  <a:ext uri="{0D108BD9-81ED-4DB2-BD59-A6C34878D82A}">
                    <a16:rowId xmlns:a16="http://schemas.microsoft.com/office/drawing/2014/main" xmlns="" val="3084468228"/>
                  </a:ext>
                </a:extLst>
              </a:tr>
              <a:tr h="865239">
                <a:tc>
                  <a:txBody>
                    <a:bodyPr/>
                    <a:lstStyle/>
                    <a:p>
                      <a:pPr marL="108000"/>
                      <a:r>
                        <a:rPr lang="en-GB" sz="1300" b="0" dirty="0">
                          <a:solidFill>
                            <a:schemeClr val="tx1"/>
                          </a:solidFill>
                        </a:rPr>
                        <a:t>Ở </a:t>
                      </a:r>
                      <a:r>
                        <a:rPr lang="en-GB" sz="1300" b="1" kern="120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bệnh</a:t>
                      </a:r>
                      <a:r>
                        <a:rPr lang="en-GB" sz="1300" b="1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1" kern="1200" baseline="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nhân</a:t>
                      </a:r>
                      <a:r>
                        <a:rPr lang="en-GB" sz="1300" b="1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1" kern="1200" baseline="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đái</a:t>
                      </a:r>
                      <a:r>
                        <a:rPr lang="en-GB" sz="1300" b="1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1" kern="1200" baseline="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tháo</a:t>
                      </a:r>
                      <a:r>
                        <a:rPr lang="en-GB" sz="1300" b="1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1" kern="1200" baseline="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đường</a:t>
                      </a:r>
                      <a:r>
                        <a:rPr lang="en-GB" sz="1300" b="1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1" kern="1200" baseline="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GB" sz="1300" b="1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1" kern="1200" baseline="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bệnh</a:t>
                      </a:r>
                      <a:r>
                        <a:rPr lang="en-GB" sz="1300" b="1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1" kern="1200" baseline="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mạch</a:t>
                      </a:r>
                      <a:r>
                        <a:rPr lang="en-GB" sz="1300" b="1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1" kern="1200" baseline="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máu</a:t>
                      </a:r>
                      <a:r>
                        <a:rPr lang="en-GB" sz="1300" b="1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chi </a:t>
                      </a:r>
                      <a:r>
                        <a:rPr lang="en-GB" sz="1300" b="1" kern="1200" baseline="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dưới</a:t>
                      </a:r>
                      <a:r>
                        <a:rPr lang="en-GB" sz="1300" b="1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1" kern="1200" baseline="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mạn</a:t>
                      </a:r>
                      <a:r>
                        <a:rPr lang="en-GB" sz="1300" b="1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1" kern="1200" baseline="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tính</a:t>
                      </a:r>
                      <a:r>
                        <a:rPr lang="en-GB" sz="1300" b="1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1" kern="1200" baseline="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GB" sz="1300" b="1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1" kern="1200" baseline="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triệu</a:t>
                      </a:r>
                      <a:r>
                        <a:rPr lang="en-GB" sz="1300" b="1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1" kern="1200" baseline="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chứng</a:t>
                      </a:r>
                      <a:r>
                        <a:rPr lang="en-GB" sz="1300" b="1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GB" sz="1300" b="1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nguy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cơ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chảy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máu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cao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kết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hợp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rivaroxaban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liều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mạch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máu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(2,5 mg ×2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lần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ngày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với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aspirin 100 mg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ngày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lần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nên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được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cân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nhắc</a:t>
                      </a:r>
                      <a:endParaRPr lang="en-GB" sz="1300" b="1" dirty="0">
                        <a:solidFill>
                          <a:schemeClr val="bg2"/>
                        </a:solidFill>
                      </a:endParaRP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err="1"/>
                        <a:t>IIa</a:t>
                      </a:r>
                      <a:endParaRPr lang="en-GB" sz="1300" dirty="0"/>
                    </a:p>
                  </a:txBody>
                  <a:tcPr marL="121944" marR="121944" marT="60960" marB="60960">
                    <a:solidFill>
                      <a:srgbClr val="FFFF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 marL="121944" marR="121944" marT="60960" marB="6096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1738254"/>
                  </a:ext>
                </a:extLst>
              </a:tr>
              <a:tr h="624895">
                <a:tc>
                  <a:txBody>
                    <a:bodyPr/>
                    <a:lstStyle/>
                    <a:p>
                      <a:r>
                        <a:rPr lang="en-GB" sz="1300" b="1" dirty="0"/>
                        <a:t>2019 Global Vascular Guidelines on the management of CLTI- </a:t>
                      </a:r>
                      <a:r>
                        <a:rPr lang="en-GB" sz="1300" b="1" dirty="0" err="1"/>
                        <a:t>Khuyến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cáo</a:t>
                      </a:r>
                      <a:r>
                        <a:rPr lang="en-GB" sz="1300" b="1" baseline="0" dirty="0"/>
                        <a:t> 2019 </a:t>
                      </a:r>
                      <a:r>
                        <a:rPr lang="en-GB" sz="1300" b="1" baseline="0" dirty="0" err="1"/>
                        <a:t>của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Hội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Mạch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máu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thế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giới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về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quản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lý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hội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chứng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thiếu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máu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đe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dọa</a:t>
                      </a:r>
                      <a:r>
                        <a:rPr lang="en-GB" sz="1300" b="1" baseline="0" dirty="0"/>
                        <a:t> chi </a:t>
                      </a:r>
                      <a:r>
                        <a:rPr lang="en-GB" sz="1300" b="1" baseline="0" dirty="0" err="1"/>
                        <a:t>mạn</a:t>
                      </a:r>
                      <a:r>
                        <a:rPr lang="en-GB" sz="1300" b="1" baseline="0" dirty="0"/>
                        <a:t> </a:t>
                      </a:r>
                      <a:r>
                        <a:rPr lang="en-GB" sz="1300" b="1" baseline="0" dirty="0" err="1"/>
                        <a:t>tính</a:t>
                      </a:r>
                      <a:r>
                        <a:rPr lang="en-GB" sz="1300" b="1" baseline="0" dirty="0"/>
                        <a:t> (CLTI)</a:t>
                      </a:r>
                      <a:r>
                        <a:rPr lang="en-GB" sz="1300" b="1" baseline="30000" dirty="0"/>
                        <a:t>4</a:t>
                      </a:r>
                      <a:endParaRPr lang="en-GB" sz="1300" b="1" dirty="0"/>
                    </a:p>
                  </a:txBody>
                  <a:tcPr marL="121944" marR="121944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dirty="0"/>
                    </a:p>
                  </a:txBody>
                  <a:tcPr marL="121944" marR="121944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dirty="0"/>
                    </a:p>
                  </a:txBody>
                  <a:tcPr marL="121944" marR="121944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6385106"/>
                  </a:ext>
                </a:extLst>
              </a:tr>
              <a:tr h="624895">
                <a:tc>
                  <a:txBody>
                    <a:bodyPr/>
                    <a:lstStyle/>
                    <a:p>
                      <a:pPr marL="108000"/>
                      <a:r>
                        <a:rPr lang="en-GB" sz="1300" b="0" dirty="0" err="1">
                          <a:solidFill>
                            <a:schemeClr val="tx1"/>
                          </a:solidFill>
                        </a:rPr>
                        <a:t>Cân</a:t>
                      </a:r>
                      <a:r>
                        <a:rPr lang="en-GB" sz="13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300" b="0" baseline="0" dirty="0" err="1">
                          <a:solidFill>
                            <a:schemeClr val="tx1"/>
                          </a:solidFill>
                        </a:rPr>
                        <a:t>nhắc</a:t>
                      </a:r>
                      <a:r>
                        <a:rPr lang="en-GB" sz="13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3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Kết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hợp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rivaroxaban 2,5 mg ×2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lần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ngày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với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aspirin 100 mg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ngày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lần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để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giảm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thiểu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nguy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cơ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biến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cố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lớn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trên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tim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mạch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biến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cố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lớn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về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mạch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máu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chi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dưới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cho</a:t>
                      </a:r>
                      <a:r>
                        <a:rPr lang="en-GB" sz="13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1" dirty="0" err="1">
                          <a:solidFill>
                            <a:schemeClr val="bg2"/>
                          </a:solidFill>
                        </a:rPr>
                        <a:t>bệnh</a:t>
                      </a:r>
                      <a:r>
                        <a:rPr lang="en-GB" sz="1300" b="1" baseline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GB" sz="1300" b="1" baseline="0" dirty="0" err="1">
                          <a:solidFill>
                            <a:schemeClr val="bg2"/>
                          </a:solidFill>
                        </a:rPr>
                        <a:t>nhân</a:t>
                      </a:r>
                      <a:r>
                        <a:rPr lang="en-GB" sz="1300" b="1" dirty="0">
                          <a:solidFill>
                            <a:schemeClr val="bg2"/>
                          </a:solidFill>
                        </a:rPr>
                        <a:t> CLTI</a:t>
                      </a:r>
                    </a:p>
                  </a:txBody>
                  <a:tcPr marL="121944" marR="121944" marT="60960" marB="6096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2</a:t>
                      </a:r>
                      <a:r>
                        <a:rPr lang="en-GB" sz="1300" baseline="30000" dirty="0"/>
                        <a:t>‡</a:t>
                      </a:r>
                    </a:p>
                  </a:txBody>
                  <a:tcPr marL="121944" marR="121944" marT="60960" marB="60960">
                    <a:solidFill>
                      <a:srgbClr val="FFFF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 marL="121944" marR="121944" marT="60960" marB="60960">
                    <a:solidFill>
                      <a:srgbClr val="809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34946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7FD3EE-36D8-4F40-984E-1E74F0CA5C5C}"/>
              </a:ext>
            </a:extLst>
          </p:cNvPr>
          <p:cNvSpPr txBox="1"/>
          <p:nvPr/>
        </p:nvSpPr>
        <p:spPr>
          <a:xfrm>
            <a:off x="825497" y="6529578"/>
            <a:ext cx="11032068" cy="32842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GB" sz="1067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*</a:t>
            </a:r>
            <a:r>
              <a:rPr lang="en-GB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1. Frank U </a:t>
            </a:r>
            <a:r>
              <a:rPr lang="en-GB" sz="1067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et al, Vasa </a:t>
            </a:r>
            <a:r>
              <a:rPr lang="en-GB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2019; doi:10.1024/0301-1526/a000834 (Chapter 5); 2. </a:t>
            </a:r>
            <a:r>
              <a:rPr lang="en-GB" sz="1067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Cosentino</a:t>
            </a:r>
            <a:r>
              <a:rPr lang="en-GB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F </a:t>
            </a:r>
            <a:r>
              <a:rPr lang="en-GB" sz="1067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et al, </a:t>
            </a:r>
            <a:r>
              <a:rPr lang="en-GB" sz="1067" i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Eur</a:t>
            </a:r>
            <a:r>
              <a:rPr lang="en-GB" sz="1067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Heart J </a:t>
            </a:r>
            <a:r>
              <a:rPr lang="en-GB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2019; </a:t>
            </a:r>
            <a:r>
              <a:rPr lang="en-GB" sz="1067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doi</a:t>
            </a:r>
            <a:r>
              <a:rPr lang="en-GB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: 10.1093/</a:t>
            </a:r>
            <a:r>
              <a:rPr lang="en-GB" sz="1067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eurheartj</a:t>
            </a:r>
            <a:r>
              <a:rPr lang="en-GB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/ehz486; 4. Conte MS </a:t>
            </a:r>
            <a:r>
              <a:rPr lang="en-GB" sz="1067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et al</a:t>
            </a:r>
            <a:r>
              <a:rPr lang="en-GB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, </a:t>
            </a:r>
            <a:r>
              <a:rPr lang="en-GB" sz="1067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J </a:t>
            </a:r>
            <a:r>
              <a:rPr lang="en-GB" sz="1067" i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Vasc</a:t>
            </a:r>
            <a:r>
              <a:rPr lang="en-GB" sz="1067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</a:t>
            </a:r>
            <a:r>
              <a:rPr lang="en-GB" sz="1067" i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Surg</a:t>
            </a:r>
            <a:r>
              <a:rPr lang="en-GB" sz="1067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</a:t>
            </a:r>
            <a:r>
              <a:rPr lang="en-GB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2019;69:3S–125S </a:t>
            </a:r>
          </a:p>
        </p:txBody>
      </p:sp>
    </p:spTree>
    <p:extLst>
      <p:ext uri="{BB962C8B-B14F-4D97-AF65-F5344CB8AC3E}">
        <p14:creationId xmlns:p14="http://schemas.microsoft.com/office/powerpoint/2010/main" val="3308852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59B25D-9615-9332-C32E-4F458417E1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46741" y="2163989"/>
            <a:ext cx="3974883" cy="1589146"/>
          </a:xfrm>
          <a:solidFill>
            <a:srgbClr val="99CCFF"/>
          </a:solidFill>
        </p:spPr>
        <p:txBody>
          <a:bodyPr>
            <a:normAutofit fontScale="7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3 QUYẾT ĐỊNH TÁI THÔNG DỰA TRÊN BẰNG CHỨNG</a:t>
            </a:r>
          </a:p>
          <a:p>
            <a:endParaRPr lang="en-US" dirty="0"/>
          </a:p>
        </p:txBody>
      </p:sp>
      <p:pic>
        <p:nvPicPr>
          <p:cNvPr id="23" name="Picture Placeholder 22" descr="A group of people giving each other a high five">
            <a:extLst>
              <a:ext uri="{FF2B5EF4-FFF2-40B4-BE49-F238E27FC236}">
                <a16:creationId xmlns:a16="http://schemas.microsoft.com/office/drawing/2014/main" xmlns="" id="{D92A2E6E-E7AB-92FB-0E6F-133483021C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6095" r="6095"/>
          <a:stretch/>
        </p:blipFill>
        <p:spPr/>
      </p:pic>
    </p:spTree>
    <p:extLst>
      <p:ext uri="{BB962C8B-B14F-4D97-AF65-F5344CB8AC3E}">
        <p14:creationId xmlns:p14="http://schemas.microsoft.com/office/powerpoint/2010/main" val="2770959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383" y="436315"/>
            <a:ext cx="8281175" cy="574453"/>
          </a:xfrm>
        </p:spPr>
        <p:txBody>
          <a:bodyPr/>
          <a:lstStyle/>
          <a:p>
            <a:r>
              <a:rPr lang="en-US" sz="3733" dirty="0"/>
              <a:t>COMPASS</a:t>
            </a:r>
            <a:r>
              <a:rPr lang="en-US" sz="3733"/>
              <a:t>: L</a:t>
            </a:r>
            <a:r>
              <a:rPr lang="vi-VN" sz="3733"/>
              <a:t>ư</a:t>
            </a:r>
            <a:r>
              <a:rPr lang="en-US" sz="3733"/>
              <a:t>u đồ nghiên cứu</a:t>
            </a:r>
            <a:endParaRPr lang="en-GB" sz="3733" baseline="300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H="1">
            <a:off x="2994026" y="3663605"/>
            <a:ext cx="6750103" cy="1975875"/>
          </a:xfrm>
          <a:prstGeom prst="roundRect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72000" tIns="72000" rIns="72000" bIns="72000" anchor="t" anchorCtr="0"/>
          <a:lstStyle/>
          <a:p>
            <a:pPr defTabSz="914377">
              <a:lnSpc>
                <a:spcPct val="90000"/>
              </a:lnSpc>
              <a:defRPr/>
            </a:pPr>
            <a:r>
              <a:rPr lang="en-GB" sz="1333" b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TCĐG </a:t>
            </a:r>
            <a:r>
              <a:rPr lang="en-GB" sz="1333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chính</a:t>
            </a:r>
            <a:r>
              <a:rPr lang="en-GB" sz="1333" b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:             Đột quị + NMCT + chết do nguyên nhân tim mạch  </a:t>
            </a:r>
            <a:r>
              <a:rPr lang="en-GB" sz="1333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	</a:t>
            </a:r>
          </a:p>
          <a:p>
            <a:pPr defTabSz="914377">
              <a:lnSpc>
                <a:spcPct val="90000"/>
              </a:lnSpc>
              <a:defRPr/>
            </a:pPr>
            <a:r>
              <a:rPr lang="en-GB" sz="1333" b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TCĐG </a:t>
            </a:r>
            <a:r>
              <a:rPr lang="en-GB" sz="1333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phụ</a:t>
            </a:r>
            <a:r>
              <a:rPr lang="en-GB" sz="1333" b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:                </a:t>
            </a:r>
            <a:r>
              <a:rPr lang="en-GB" sz="1333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CHD </a:t>
            </a:r>
            <a:r>
              <a:rPr lang="en-GB" sz="1333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death, ischemic stroke, MI, or acute </a:t>
            </a:r>
            <a:r>
              <a:rPr lang="en-GB" sz="1333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limb ischemia</a:t>
            </a:r>
            <a:endParaRPr lang="en-GB" sz="1333" dirty="0">
              <a:solidFill>
                <a:srgbClr val="000000">
                  <a:lumMod val="65000"/>
                  <a:lumOff val="35000"/>
                </a:srgbClr>
              </a:solidFill>
              <a:latin typeface="Arial"/>
            </a:endParaRPr>
          </a:p>
          <a:p>
            <a:pPr defTabSz="914377">
              <a:lnSpc>
                <a:spcPct val="90000"/>
              </a:lnSpc>
              <a:defRPr/>
            </a:pPr>
            <a:r>
              <a:rPr lang="en-GB" sz="1333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	</a:t>
            </a:r>
            <a:r>
              <a:rPr lang="en-GB" sz="1333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               CV </a:t>
            </a:r>
            <a:r>
              <a:rPr lang="en-GB" sz="1333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death, ischemic stroke, MI, or acute limb ischemia,</a:t>
            </a:r>
          </a:p>
          <a:p>
            <a:pPr defTabSz="914377">
              <a:lnSpc>
                <a:spcPct val="90000"/>
              </a:lnSpc>
              <a:defRPr/>
            </a:pPr>
            <a:r>
              <a:rPr lang="en-GB" sz="1333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	</a:t>
            </a:r>
            <a:r>
              <a:rPr lang="en-GB" sz="1333" b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               T</a:t>
            </a:r>
            <a:r>
              <a:rPr lang="en-US" sz="1333" b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ử vong do mọi nguyên nhân</a:t>
            </a:r>
            <a:endParaRPr lang="en-GB" sz="1333" b="1" dirty="0">
              <a:solidFill>
                <a:srgbClr val="000000">
                  <a:lumMod val="65000"/>
                  <a:lumOff val="35000"/>
                </a:srgbClr>
              </a:solidFill>
              <a:latin typeface="Arial"/>
            </a:endParaRPr>
          </a:p>
          <a:p>
            <a:pPr defTabSz="914377">
              <a:lnSpc>
                <a:spcPct val="90000"/>
              </a:lnSpc>
              <a:defRPr/>
            </a:pPr>
            <a:r>
              <a:rPr lang="en-GB" sz="1333" b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TCĐG tính an toàn:   </a:t>
            </a:r>
            <a:r>
              <a:rPr lang="en-GB" sz="1333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Xuất</a:t>
            </a:r>
            <a:r>
              <a:rPr lang="en-GB" sz="1333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</a:t>
            </a:r>
            <a:r>
              <a:rPr lang="en-GB" sz="1333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huyết</a:t>
            </a:r>
            <a:r>
              <a:rPr lang="en-GB" sz="1333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</a:t>
            </a:r>
            <a:r>
              <a:rPr lang="en-GB" sz="1333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nặng</a:t>
            </a:r>
            <a:r>
              <a:rPr lang="en-GB" sz="1333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(</a:t>
            </a:r>
            <a:r>
              <a:rPr lang="en-GB" sz="1333" b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ISTH cải biên) </a:t>
            </a:r>
            <a:endParaRPr lang="en-GB" sz="1333" b="1" dirty="0">
              <a:solidFill>
                <a:srgbClr val="000000">
                  <a:lumMod val="65000"/>
                  <a:lumOff val="35000"/>
                </a:srgbClr>
              </a:solidFill>
              <a:latin typeface="Arial"/>
            </a:endParaRPr>
          </a:p>
          <a:p>
            <a:pPr defTabSz="914377">
              <a:lnSpc>
                <a:spcPct val="90000"/>
              </a:lnSpc>
              <a:defRPr/>
            </a:pPr>
            <a:r>
              <a:rPr lang="en-GB" sz="1333" b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L</a:t>
            </a:r>
            <a:r>
              <a:rPr lang="en-US" sz="1333" b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ợi ích LS ròng</a:t>
            </a:r>
            <a:r>
              <a:rPr lang="en-GB" sz="1333" b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:        TCĐG </a:t>
            </a:r>
            <a:r>
              <a:rPr lang="en-GB" sz="1333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chính</a:t>
            </a:r>
            <a:r>
              <a:rPr lang="en-GB" sz="1333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</a:t>
            </a:r>
            <a:r>
              <a:rPr lang="en-GB" sz="1333" b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+ XH gây chết hoặc XH c</a:t>
            </a:r>
            <a:r>
              <a:rPr lang="vi-VN" sz="1333" b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ơ</a:t>
            </a:r>
            <a:r>
              <a:rPr lang="en-US" sz="1333" b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quan quan trọng</a:t>
            </a:r>
            <a:endParaRPr lang="en-GB" sz="1333" dirty="0">
              <a:solidFill>
                <a:srgbClr val="000000">
                  <a:lumMod val="65000"/>
                  <a:lumOff val="35000"/>
                </a:srgbClr>
              </a:solidFill>
              <a:latin typeface="Arial"/>
            </a:endParaRP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 flipH="1">
            <a:off x="825476" y="5770285"/>
            <a:ext cx="11028915" cy="337465"/>
          </a:xfrm>
          <a:prstGeom prst="roundRect">
            <a:avLst>
              <a:gd name="adj" fmla="val 32099"/>
            </a:avLst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lIns="36000" tIns="36000" rIns="36000" bIns="36000" anchor="ctr"/>
          <a:lstStyle/>
          <a:p>
            <a:pPr algn="ctr" defTabSz="914377">
              <a:defRPr/>
            </a:pPr>
            <a:r>
              <a:rPr lang="en-US" sz="1867" b="1" dirty="0">
                <a:solidFill>
                  <a:srgbClr val="FF0000"/>
                </a:solidFill>
                <a:latin typeface="Arial"/>
              </a:rPr>
              <a:t>Do </a:t>
            </a:r>
            <a:r>
              <a:rPr lang="en-US" sz="1867" b="1" dirty="0" err="1">
                <a:solidFill>
                  <a:srgbClr val="FF0000"/>
                </a:solidFill>
                <a:latin typeface="Arial"/>
              </a:rPr>
              <a:t>hiệu</a:t>
            </a:r>
            <a:r>
              <a:rPr lang="en-US" sz="1867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867" b="1" dirty="0" err="1">
                <a:solidFill>
                  <a:srgbClr val="FF0000"/>
                </a:solidFill>
                <a:latin typeface="Arial"/>
              </a:rPr>
              <a:t>quả</a:t>
            </a:r>
            <a:r>
              <a:rPr lang="en-US" sz="1867" b="1" dirty="0">
                <a:solidFill>
                  <a:srgbClr val="FF0000"/>
                </a:solidFill>
                <a:latin typeface="Arial"/>
              </a:rPr>
              <a:t> v</a:t>
            </a:r>
            <a:r>
              <a:rPr lang="vi-VN" sz="1867" b="1" dirty="0">
                <a:solidFill>
                  <a:srgbClr val="FF0000"/>
                </a:solidFill>
                <a:latin typeface="Arial"/>
              </a:rPr>
              <a:t>ư</a:t>
            </a:r>
            <a:r>
              <a:rPr lang="en-US" sz="1867" b="1" dirty="0" err="1">
                <a:solidFill>
                  <a:srgbClr val="FF0000"/>
                </a:solidFill>
                <a:latin typeface="Arial"/>
              </a:rPr>
              <a:t>ợt</a:t>
            </a:r>
            <a:r>
              <a:rPr lang="en-US" sz="1867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867" b="1" dirty="0" err="1">
                <a:solidFill>
                  <a:srgbClr val="FF0000"/>
                </a:solidFill>
                <a:latin typeface="Arial"/>
              </a:rPr>
              <a:t>trội</a:t>
            </a:r>
            <a:r>
              <a:rPr lang="en-US" sz="1867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867" b="1" dirty="0" err="1">
                <a:solidFill>
                  <a:srgbClr val="FF0000"/>
                </a:solidFill>
                <a:latin typeface="Arial"/>
              </a:rPr>
              <a:t>của</a:t>
            </a:r>
            <a:r>
              <a:rPr lang="en-US" sz="1867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867" b="1" err="1">
                <a:solidFill>
                  <a:srgbClr val="FF0000"/>
                </a:solidFill>
                <a:latin typeface="Arial"/>
              </a:rPr>
              <a:t>nhánh</a:t>
            </a:r>
            <a:r>
              <a:rPr lang="en-US" sz="1867" b="1">
                <a:solidFill>
                  <a:srgbClr val="FF0000"/>
                </a:solidFill>
                <a:latin typeface="Arial"/>
              </a:rPr>
              <a:t> Rivaroxaban </a:t>
            </a:r>
            <a:r>
              <a:rPr lang="en-US" sz="1867" b="1" dirty="0">
                <a:solidFill>
                  <a:srgbClr val="FF0000"/>
                </a:solidFill>
                <a:latin typeface="Arial"/>
              </a:rPr>
              <a:t>+ ASA, </a:t>
            </a:r>
            <a:r>
              <a:rPr lang="en-US" sz="1867" b="1" dirty="0" err="1">
                <a:solidFill>
                  <a:srgbClr val="FF0000"/>
                </a:solidFill>
                <a:latin typeface="Arial"/>
              </a:rPr>
              <a:t>nghiên</a:t>
            </a:r>
            <a:r>
              <a:rPr lang="en-US" sz="1867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867" b="1" dirty="0" err="1">
                <a:solidFill>
                  <a:srgbClr val="FF0000"/>
                </a:solidFill>
                <a:latin typeface="Arial"/>
              </a:rPr>
              <a:t>cứu</a:t>
            </a:r>
            <a:r>
              <a:rPr lang="en-US" sz="1867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867" b="1" dirty="0" err="1">
                <a:solidFill>
                  <a:srgbClr val="FF0000"/>
                </a:solidFill>
                <a:latin typeface="Arial"/>
              </a:rPr>
              <a:t>kết</a:t>
            </a:r>
            <a:r>
              <a:rPr lang="en-US" sz="1867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867" b="1" dirty="0" err="1">
                <a:solidFill>
                  <a:srgbClr val="FF0000"/>
                </a:solidFill>
                <a:latin typeface="Arial"/>
              </a:rPr>
              <a:t>thúc</a:t>
            </a:r>
            <a:r>
              <a:rPr lang="en-US" sz="1867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867" b="1" dirty="0" err="1">
                <a:solidFill>
                  <a:srgbClr val="FF0000"/>
                </a:solidFill>
                <a:latin typeface="Arial"/>
              </a:rPr>
              <a:t>sớm</a:t>
            </a:r>
            <a:r>
              <a:rPr lang="en-US" sz="1867" b="1" dirty="0">
                <a:solidFill>
                  <a:srgbClr val="FF0000"/>
                </a:solidFill>
                <a:latin typeface="Arial"/>
              </a:rPr>
              <a:t> 1 </a:t>
            </a:r>
            <a:r>
              <a:rPr lang="en-US" sz="1867" b="1" dirty="0" err="1">
                <a:solidFill>
                  <a:srgbClr val="FF0000"/>
                </a:solidFill>
                <a:latin typeface="Arial"/>
              </a:rPr>
              <a:t>năm</a:t>
            </a:r>
            <a:r>
              <a:rPr lang="en-US" sz="1867" b="1" dirty="0">
                <a:solidFill>
                  <a:srgbClr val="FF0000"/>
                </a:solidFill>
                <a:latin typeface="Arial"/>
              </a:rPr>
              <a:t> (Feb 2017)</a:t>
            </a:r>
            <a:endParaRPr lang="en-US" sz="1867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5927366" y="1881775"/>
            <a:ext cx="2797333" cy="2974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defTabSz="914377">
              <a:defRPr/>
            </a:pPr>
            <a:r>
              <a:rPr lang="en-US" sz="1333" b="1" kern="0" dirty="0">
                <a:solidFill>
                  <a:srgbClr val="3961AC"/>
                </a:solidFill>
              </a:rPr>
              <a:t>Rivaroxaban 5.0 mg bid</a:t>
            </a:r>
            <a:endParaRPr lang="en-US" sz="1333" b="1" kern="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5979098" y="2519108"/>
            <a:ext cx="2693871" cy="2974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defTabSz="914377">
              <a:defRPr/>
            </a:pPr>
            <a:r>
              <a:rPr lang="en-US" sz="1333" b="1" kern="0" dirty="0">
                <a:solidFill>
                  <a:srgbClr val="3961AC"/>
                </a:solidFill>
              </a:rPr>
              <a:t>Aspirin 100 mg od</a:t>
            </a:r>
            <a:endParaRPr lang="en-US" sz="1333" b="1" kern="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5304194" y="1230938"/>
            <a:ext cx="4421569" cy="2974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defTabSz="914377">
              <a:defRPr/>
            </a:pPr>
            <a:r>
              <a:rPr lang="en-US" sz="1333" b="1" kern="0" dirty="0">
                <a:solidFill>
                  <a:srgbClr val="3961AC"/>
                </a:solidFill>
              </a:rPr>
              <a:t>Rivaroxaban 2.5 mg bid + Aspirin 100 mg od </a:t>
            </a:r>
            <a:endParaRPr lang="en-US" sz="1333" b="1" kern="0" baseline="3000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9721382" y="1580733"/>
            <a:ext cx="13560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77"/>
            <a:r>
              <a:rPr lang="en-GB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30-day</a:t>
            </a:r>
            <a:br>
              <a:rPr lang="en-GB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</a:br>
            <a:r>
              <a:rPr lang="en-GB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washout period</a:t>
            </a:r>
          </a:p>
        </p:txBody>
      </p:sp>
      <p:sp>
        <p:nvSpPr>
          <p:cNvPr id="42" name="Line 23"/>
          <p:cNvSpPr>
            <a:spLocks noChangeShapeType="1"/>
          </p:cNvSpPr>
          <p:nvPr/>
        </p:nvSpPr>
        <p:spPr bwMode="auto">
          <a:xfrm flipV="1">
            <a:off x="4458615" y="2168613"/>
            <a:ext cx="5276727" cy="921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77">
              <a:defRPr/>
            </a:pPr>
            <a:endParaRPr lang="en-GB" sz="1400" kern="0" dirty="0">
              <a:solidFill>
                <a:srgbClr val="726F69"/>
              </a:solidFill>
              <a:latin typeface="Arial"/>
            </a:endParaRPr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2392805" y="2548020"/>
            <a:ext cx="18199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77"/>
            <a:r>
              <a:rPr lang="de-DE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30-day run-in,</a:t>
            </a:r>
            <a:br>
              <a:rPr lang="de-DE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</a:br>
            <a:r>
              <a:rPr lang="de-DE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aspirin 100 mg</a:t>
            </a:r>
            <a:endParaRPr lang="en-US" sz="120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9057394" y="3000890"/>
            <a:ext cx="14687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77"/>
            <a:r>
              <a:rPr lang="en-GB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Final </a:t>
            </a:r>
            <a:br>
              <a:rPr lang="en-GB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</a:br>
            <a:r>
              <a:rPr lang="en-GB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follow-up visit</a:t>
            </a:r>
            <a:endParaRPr lang="en-GB" sz="1200" baseline="3000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5" name="Line 23"/>
          <p:cNvSpPr>
            <a:spLocks noChangeShapeType="1"/>
          </p:cNvSpPr>
          <p:nvPr/>
        </p:nvSpPr>
        <p:spPr bwMode="auto">
          <a:xfrm flipV="1">
            <a:off x="2372071" y="2169611"/>
            <a:ext cx="164436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77"/>
            <a:endParaRPr lang="en-GB" sz="1400" kern="0" dirty="0">
              <a:solidFill>
                <a:srgbClr val="726F69"/>
              </a:solidFill>
              <a:latin typeface="Arial"/>
            </a:endParaRPr>
          </a:p>
        </p:txBody>
      </p:sp>
      <p:cxnSp>
        <p:nvCxnSpPr>
          <p:cNvPr id="46" name="Straight Connector 48"/>
          <p:cNvCxnSpPr>
            <a:cxnSpLocks noChangeShapeType="1"/>
            <a:endCxn id="51" idx="6"/>
          </p:cNvCxnSpPr>
          <p:nvPr/>
        </p:nvCxnSpPr>
        <p:spPr bwMode="auto">
          <a:xfrm flipH="1">
            <a:off x="4458615" y="1505231"/>
            <a:ext cx="888547" cy="663383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Line 23"/>
          <p:cNvSpPr>
            <a:spLocks noChangeShapeType="1"/>
          </p:cNvSpPr>
          <p:nvPr/>
        </p:nvSpPr>
        <p:spPr bwMode="auto">
          <a:xfrm>
            <a:off x="5331804" y="1509376"/>
            <a:ext cx="4403541" cy="2372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77">
              <a:defRPr/>
            </a:pPr>
            <a:endParaRPr lang="en-GB" sz="1400" kern="0" dirty="0">
              <a:solidFill>
                <a:srgbClr val="726F69"/>
              </a:solidFill>
              <a:latin typeface="Arial"/>
            </a:endParaRPr>
          </a:p>
        </p:txBody>
      </p:sp>
      <p:cxnSp>
        <p:nvCxnSpPr>
          <p:cNvPr id="48" name="Straight Connector 59"/>
          <p:cNvCxnSpPr>
            <a:cxnSpLocks noChangeShapeType="1"/>
            <a:stCxn id="51" idx="6"/>
          </p:cNvCxnSpPr>
          <p:nvPr/>
        </p:nvCxnSpPr>
        <p:spPr bwMode="auto">
          <a:xfrm>
            <a:off x="4458615" y="2168614"/>
            <a:ext cx="905572" cy="628207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Line 9"/>
          <p:cNvSpPr>
            <a:spLocks noChangeShapeType="1"/>
          </p:cNvSpPr>
          <p:nvPr/>
        </p:nvSpPr>
        <p:spPr bwMode="auto">
          <a:xfrm>
            <a:off x="5348831" y="2792676"/>
            <a:ext cx="4386511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77">
              <a:defRPr/>
            </a:pPr>
            <a:endParaRPr lang="en-GB" sz="1400" kern="0" dirty="0">
              <a:solidFill>
                <a:srgbClr val="726F69"/>
              </a:solidFill>
              <a:latin typeface="Arial"/>
            </a:endParaRPr>
          </a:p>
        </p:txBody>
      </p:sp>
      <p:sp>
        <p:nvSpPr>
          <p:cNvPr id="51" name="Oval 7"/>
          <p:cNvSpPr>
            <a:spLocks noChangeArrowheads="1"/>
          </p:cNvSpPr>
          <p:nvPr/>
        </p:nvSpPr>
        <p:spPr bwMode="auto">
          <a:xfrm>
            <a:off x="4036822" y="2027610"/>
            <a:ext cx="421793" cy="282007"/>
          </a:xfrm>
          <a:prstGeom prst="ellipse">
            <a:avLst/>
          </a:prstGeom>
          <a:solidFill>
            <a:srgbClr val="807F83"/>
          </a:solidFill>
          <a:ln w="15875">
            <a:solidFill>
              <a:srgbClr val="807F83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914377">
              <a:defRPr/>
            </a:pPr>
            <a:r>
              <a:rPr lang="en-US" sz="1200" b="1" kern="0" dirty="0">
                <a:solidFill>
                  <a:srgbClr val="FFFFFF"/>
                </a:solidFill>
                <a:latin typeface="Arial"/>
              </a:rPr>
              <a:t>R</a:t>
            </a:r>
          </a:p>
        </p:txBody>
      </p:sp>
      <p:sp>
        <p:nvSpPr>
          <p:cNvPr id="52" name="Line 23"/>
          <p:cNvSpPr>
            <a:spLocks noChangeShapeType="1"/>
          </p:cNvSpPr>
          <p:nvPr/>
        </p:nvSpPr>
        <p:spPr bwMode="auto">
          <a:xfrm>
            <a:off x="9735341" y="1524259"/>
            <a:ext cx="141843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77">
              <a:defRPr/>
            </a:pPr>
            <a:endParaRPr lang="en-GB" sz="1400" kern="0" dirty="0">
              <a:solidFill>
                <a:srgbClr val="726F69"/>
              </a:solidFill>
              <a:latin typeface="Arial"/>
            </a:endParaRPr>
          </a:p>
        </p:txBody>
      </p:sp>
      <p:sp>
        <p:nvSpPr>
          <p:cNvPr id="53" name="Line 23"/>
          <p:cNvSpPr>
            <a:spLocks noChangeShapeType="1"/>
          </p:cNvSpPr>
          <p:nvPr/>
        </p:nvSpPr>
        <p:spPr bwMode="auto">
          <a:xfrm>
            <a:off x="9735341" y="2168612"/>
            <a:ext cx="141843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77">
              <a:defRPr/>
            </a:pPr>
            <a:endParaRPr lang="en-GB" sz="1400" kern="0" dirty="0">
              <a:solidFill>
                <a:srgbClr val="726F69"/>
              </a:solidFill>
              <a:latin typeface="Arial"/>
            </a:endParaRPr>
          </a:p>
        </p:txBody>
      </p:sp>
      <p:sp>
        <p:nvSpPr>
          <p:cNvPr id="54" name="Line 23"/>
          <p:cNvSpPr>
            <a:spLocks noChangeShapeType="1"/>
          </p:cNvSpPr>
          <p:nvPr/>
        </p:nvSpPr>
        <p:spPr bwMode="auto">
          <a:xfrm>
            <a:off x="9735342" y="2792676"/>
            <a:ext cx="142126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77">
              <a:defRPr/>
            </a:pPr>
            <a:endParaRPr lang="en-GB" sz="1400" kern="0" dirty="0">
              <a:solidFill>
                <a:srgbClr val="726F69"/>
              </a:solidFill>
              <a:latin typeface="Arial"/>
            </a:endParaRPr>
          </a:p>
        </p:txBody>
      </p:sp>
      <p:sp>
        <p:nvSpPr>
          <p:cNvPr id="55" name="Text Box 10"/>
          <p:cNvSpPr txBox="1">
            <a:spLocks noChangeArrowheads="1"/>
          </p:cNvSpPr>
          <p:nvPr/>
        </p:nvSpPr>
        <p:spPr bwMode="auto">
          <a:xfrm>
            <a:off x="10500247" y="2992707"/>
            <a:ext cx="1357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77"/>
            <a:r>
              <a:rPr lang="en-GB" sz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Final washout period visit</a:t>
            </a:r>
          </a:p>
        </p:txBody>
      </p:sp>
      <p:sp>
        <p:nvSpPr>
          <p:cNvPr id="56" name="Rectangle 6"/>
          <p:cNvSpPr>
            <a:spLocks noChangeArrowheads="1"/>
          </p:cNvSpPr>
          <p:nvPr/>
        </p:nvSpPr>
        <p:spPr bwMode="auto">
          <a:xfrm>
            <a:off x="2939234" y="2285614"/>
            <a:ext cx="663108" cy="21222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lIns="18000" tIns="36000" rIns="18000" bIns="36000" anchor="ctr"/>
          <a:lstStyle/>
          <a:p>
            <a:pPr algn="ctr" defTabSz="914377">
              <a:lnSpc>
                <a:spcPct val="90000"/>
              </a:lnSpc>
            </a:pPr>
            <a:r>
              <a:rPr lang="en-GB" sz="1200" b="1" dirty="0">
                <a:solidFill>
                  <a:srgbClr val="FFFFFF"/>
                </a:solidFill>
                <a:latin typeface="Arial"/>
              </a:rPr>
              <a:t>1:1:1</a:t>
            </a:r>
            <a:endParaRPr lang="en-US" sz="12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2634477" y="1385781"/>
            <a:ext cx="1381961" cy="35864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</p:spPr>
        <p:txBody>
          <a:bodyPr lIns="18000" tIns="36000" rIns="18000" bIns="36000" anchor="ctr"/>
          <a:lstStyle/>
          <a:p>
            <a:pPr algn="ctr" defTabSz="914377">
              <a:lnSpc>
                <a:spcPct val="90000"/>
              </a:lnSpc>
            </a:pPr>
            <a:r>
              <a:rPr lang="en-GB" sz="1600" b="1">
                <a:solidFill>
                  <a:srgbClr val="FFFFFF"/>
                </a:solidFill>
                <a:latin typeface="Arial"/>
              </a:rPr>
              <a:t>N = 27 395</a:t>
            </a:r>
            <a:endParaRPr lang="en-GB" sz="16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Diagonal liegende Ecken des Rechtecks abrunden 17"/>
          <p:cNvSpPr/>
          <p:nvPr/>
        </p:nvSpPr>
        <p:spPr bwMode="auto">
          <a:xfrm flipH="1">
            <a:off x="818661" y="1661471"/>
            <a:ext cx="1553409" cy="1038068"/>
          </a:xfrm>
          <a:prstGeom prst="roundRect">
            <a:avLst>
              <a:gd name="adj" fmla="val 16312"/>
            </a:avLst>
          </a:prstGeom>
          <a:solidFill>
            <a:schemeClr val="bg1"/>
          </a:solidFill>
          <a:ln w="19050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pPr algn="ctr" defTabSz="914377">
              <a:spcBef>
                <a:spcPts val="600"/>
              </a:spcBef>
              <a:defRPr/>
            </a:pPr>
            <a:r>
              <a:rPr lang="en-US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 charset="0"/>
              </a:rPr>
              <a:t>Population:</a:t>
            </a:r>
          </a:p>
          <a:p>
            <a:pPr algn="ctr" defTabSz="914377">
              <a:spcBef>
                <a:spcPts val="600"/>
              </a:spcBef>
              <a:defRPr/>
            </a:pPr>
            <a:r>
              <a:rPr lang="en-US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 charset="0"/>
              </a:rPr>
              <a:t>Chronic </a:t>
            </a:r>
            <a:br>
              <a:rPr lang="en-US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 charset="0"/>
              </a:rPr>
            </a:br>
            <a:r>
              <a:rPr lang="en-GB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 charset="0"/>
              </a:rPr>
              <a:t>CAD (</a:t>
            </a:r>
            <a:r>
              <a:rPr lang="en-US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 charset="0"/>
              </a:rPr>
              <a:t>91%</a:t>
            </a:r>
            <a:r>
              <a:rPr lang="en-GB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 charset="0"/>
              </a:rPr>
              <a:t>)</a:t>
            </a:r>
            <a:br>
              <a:rPr lang="en-GB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 charset="0"/>
              </a:rPr>
            </a:br>
            <a:r>
              <a:rPr lang="en-GB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 charset="0"/>
              </a:rPr>
              <a:t>PAD (27%)</a:t>
            </a:r>
          </a:p>
        </p:txBody>
      </p:sp>
      <p:cxnSp>
        <p:nvCxnSpPr>
          <p:cNvPr id="59" name="Straight Connector 3"/>
          <p:cNvCxnSpPr>
            <a:cxnSpLocks noChangeShapeType="1"/>
          </p:cNvCxnSpPr>
          <p:nvPr/>
        </p:nvCxnSpPr>
        <p:spPr bwMode="auto">
          <a:xfrm>
            <a:off x="11174549" y="1299078"/>
            <a:ext cx="0" cy="1692039"/>
          </a:xfrm>
          <a:prstGeom prst="line">
            <a:avLst/>
          </a:prstGeom>
          <a:noFill/>
          <a:ln w="28575" algn="ctr">
            <a:solidFill>
              <a:srgbClr val="807F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Connector 3"/>
          <p:cNvCxnSpPr>
            <a:cxnSpLocks noChangeShapeType="1"/>
          </p:cNvCxnSpPr>
          <p:nvPr/>
        </p:nvCxnSpPr>
        <p:spPr bwMode="auto">
          <a:xfrm>
            <a:off x="9735341" y="1307727"/>
            <a:ext cx="0" cy="1692040"/>
          </a:xfrm>
          <a:prstGeom prst="line">
            <a:avLst/>
          </a:prstGeom>
          <a:noFill/>
          <a:ln w="28575" algn="ctr">
            <a:solidFill>
              <a:srgbClr val="807F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5605759" y="3039033"/>
            <a:ext cx="3121859" cy="302215"/>
          </a:xfrm>
          <a:prstGeom prst="roundRect">
            <a:avLst>
              <a:gd name="adj" fmla="val 32361"/>
            </a:avLst>
          </a:prstGeom>
          <a:solidFill>
            <a:schemeClr val="bg1"/>
          </a:solidFill>
          <a:ln w="19050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 defTabSz="914400">
              <a:lnSpc>
                <a:spcPct val="90000"/>
              </a:lnSpc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defRPr>
            </a:lvl1pPr>
          </a:lstStyle>
          <a:p>
            <a:pPr defTabSz="1219170"/>
            <a:r>
              <a:rPr lang="en-GB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Theo </a:t>
            </a:r>
            <a:r>
              <a:rPr lang="en-GB" sz="12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dõi</a:t>
            </a:r>
            <a:r>
              <a:rPr lang="en-GB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: 23 </a:t>
            </a:r>
            <a:r>
              <a:rPr lang="en-GB" sz="12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tháng</a:t>
            </a:r>
            <a:r>
              <a:rPr lang="en-GB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(</a:t>
            </a:r>
            <a:r>
              <a:rPr lang="en-GB" sz="12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kết</a:t>
            </a:r>
            <a:r>
              <a:rPr lang="en-GB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</a:t>
            </a:r>
            <a:r>
              <a:rPr lang="en-GB" sz="12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thúc</a:t>
            </a:r>
            <a:r>
              <a:rPr lang="en-GB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s</a:t>
            </a:r>
            <a:r>
              <a:rPr lang="en-US" sz="12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ớm</a:t>
            </a:r>
            <a:r>
              <a:rPr lang="en-US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)</a:t>
            </a:r>
            <a:endParaRPr lang="en-GB" sz="1200" dirty="0">
              <a:solidFill>
                <a:srgbClr val="000000">
                  <a:lumMod val="65000"/>
                  <a:lumOff val="35000"/>
                </a:srgbClr>
              </a:solidFill>
              <a:latin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81531" y="2979610"/>
            <a:ext cx="1409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1200" b="1" i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Factorial design </a:t>
            </a:r>
            <a:br>
              <a:rPr lang="en-US" sz="1200" b="1" i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</a:br>
            <a:r>
              <a:rPr lang="en-US" sz="1200" b="1" i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± </a:t>
            </a:r>
            <a:r>
              <a:rPr lang="en-US" sz="1200" b="1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pantoprazole*</a:t>
            </a:r>
            <a:endParaRPr lang="en-US" sz="1200" b="1" i="1" kern="0" baseline="30000" dirty="0">
              <a:solidFill>
                <a:srgbClr val="000000">
                  <a:lumMod val="65000"/>
                  <a:lumOff val="35000"/>
                </a:srgbClr>
              </a:solidFill>
              <a:latin typeface="Arial"/>
            </a:endParaRPr>
          </a:p>
        </p:txBody>
      </p:sp>
      <p:pic>
        <p:nvPicPr>
          <p:cNvPr id="64" name="Picture 2" descr="http://sp-coll-bhc.bayer-ag.com/sites/220181/Branding%20Guidelines%202012/XRL_COMPASS_grey.png">
            <a:extLst>
              <a:ext uri="{FF2B5EF4-FFF2-40B4-BE49-F238E27FC236}">
                <a16:creationId xmlns:a16="http://schemas.microsoft.com/office/drawing/2014/main" xmlns="" id="{AFCD8DE7-E111-4C6D-9FEA-72DA44040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81953" y="6408409"/>
            <a:ext cx="1475615" cy="2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ounded Rectangle 3">
            <a:extLst>
              <a:ext uri="{FF2B5EF4-FFF2-40B4-BE49-F238E27FC236}">
                <a16:creationId xmlns:a16="http://schemas.microsoft.com/office/drawing/2014/main" xmlns="" id="{BE944149-6E13-49DA-B332-2D12E2303414}"/>
              </a:ext>
            </a:extLst>
          </p:cNvPr>
          <p:cNvSpPr/>
          <p:nvPr/>
        </p:nvSpPr>
        <p:spPr>
          <a:xfrm>
            <a:off x="11424593" y="-5139"/>
            <a:ext cx="767407" cy="288032"/>
          </a:xfrm>
          <a:prstGeom prst="roundRect">
            <a:avLst/>
          </a:prstGeom>
          <a:solidFill>
            <a:srgbClr val="008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kern="0" dirty="0">
                <a:solidFill>
                  <a:prstClr val="white"/>
                </a:solidFill>
                <a:latin typeface="Arial"/>
              </a:rPr>
              <a:t>PAD</a:t>
            </a:r>
          </a:p>
        </p:txBody>
      </p:sp>
      <p:sp>
        <p:nvSpPr>
          <p:cNvPr id="66" name="Rounded Rectangle 3">
            <a:extLst>
              <a:ext uri="{FF2B5EF4-FFF2-40B4-BE49-F238E27FC236}">
                <a16:creationId xmlns:a16="http://schemas.microsoft.com/office/drawing/2014/main" xmlns="" id="{4172EDFE-ED6F-42DD-B3ED-2FBB4ECDF24D}"/>
              </a:ext>
            </a:extLst>
          </p:cNvPr>
          <p:cNvSpPr/>
          <p:nvPr/>
        </p:nvSpPr>
        <p:spPr>
          <a:xfrm>
            <a:off x="10656507" y="-5139"/>
            <a:ext cx="767407" cy="288032"/>
          </a:xfrm>
          <a:prstGeom prst="round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kern="0" dirty="0">
                <a:solidFill>
                  <a:prstClr val="white"/>
                </a:solidFill>
                <a:latin typeface="Arial"/>
              </a:rPr>
              <a:t>CAD</a:t>
            </a:r>
          </a:p>
        </p:txBody>
      </p:sp>
      <p:sp>
        <p:nvSpPr>
          <p:cNvPr id="67" name="TextBox 12">
            <a:extLst>
              <a:ext uri="{FF2B5EF4-FFF2-40B4-BE49-F238E27FC236}">
                <a16:creationId xmlns:a16="http://schemas.microsoft.com/office/drawing/2014/main" xmlns="" id="{B615A247-E9D1-4FD7-8C06-25E1031764D4}"/>
              </a:ext>
            </a:extLst>
          </p:cNvPr>
          <p:cNvSpPr txBox="1"/>
          <p:nvPr/>
        </p:nvSpPr>
        <p:spPr>
          <a:xfrm>
            <a:off x="814916" y="6138351"/>
            <a:ext cx="9581685" cy="65684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219170"/>
            <a:r>
              <a:rPr lang="en-GB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*Patients who were not receiving a proton pump inhibitor (PPI) were randomized to pantoprazole or placebo (partial factorial design);</a:t>
            </a:r>
            <a:r>
              <a:rPr lang="hu-HU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/>
            </a:r>
            <a:br>
              <a:rPr lang="hu-HU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</a:br>
            <a:r>
              <a:rPr lang="en-GB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t</a:t>
            </a:r>
            <a:r>
              <a:rPr lang="en-US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he PPI pantoprazole component of the study is continuing; data will be communicated once complete</a:t>
            </a:r>
            <a:r>
              <a:rPr lang="hu-HU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/>
            </a:r>
            <a:br>
              <a:rPr lang="hu-HU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</a:br>
            <a:r>
              <a:rPr lang="en-US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1. </a:t>
            </a:r>
            <a:r>
              <a:rPr lang="en-US" sz="1067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Eikelboom</a:t>
            </a:r>
            <a:r>
              <a:rPr lang="en-US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JW</a:t>
            </a:r>
            <a:r>
              <a:rPr lang="en-US" sz="1067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et al. N </a:t>
            </a:r>
            <a:r>
              <a:rPr lang="en-US" sz="1067" i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Engl</a:t>
            </a:r>
            <a:r>
              <a:rPr lang="en-US" sz="1067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J Med </a:t>
            </a:r>
            <a:r>
              <a:rPr lang="en-US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2017;377(14):1319-30; </a:t>
            </a:r>
            <a:br>
              <a:rPr lang="en-US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</a:br>
            <a:r>
              <a:rPr lang="en-US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2. Bosch J </a:t>
            </a:r>
            <a:r>
              <a:rPr lang="en-US" sz="1067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et al. Can J </a:t>
            </a:r>
            <a:r>
              <a:rPr lang="en-US" sz="1067" i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Cardiol</a:t>
            </a:r>
            <a:r>
              <a:rPr lang="en-US" sz="1067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 </a:t>
            </a:r>
            <a:r>
              <a:rPr lang="en-US" sz="1067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2017;33(8):1027–1035</a:t>
            </a:r>
          </a:p>
        </p:txBody>
      </p:sp>
    </p:spTree>
    <p:extLst>
      <p:ext uri="{BB962C8B-B14F-4D97-AF65-F5344CB8AC3E}">
        <p14:creationId xmlns:p14="http://schemas.microsoft.com/office/powerpoint/2010/main" val="553914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770592-977D-0666-C2EB-6ABCC1C07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374" y="0"/>
            <a:ext cx="3391626" cy="3234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A15413-18F0-6E30-7B08-88F1D9539802}"/>
              </a:ext>
            </a:extLst>
          </p:cNvPr>
          <p:cNvSpPr txBox="1"/>
          <p:nvPr/>
        </p:nvSpPr>
        <p:spPr>
          <a:xfrm>
            <a:off x="191389" y="438170"/>
            <a:ext cx="8637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CLTI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dễ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!!!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96E392-22D0-1635-74C7-6C930AC22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9" y="1613372"/>
            <a:ext cx="5699601" cy="2715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9AE370-1472-3EE9-7069-5DB6BB16F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834" y="3496072"/>
            <a:ext cx="3391626" cy="3173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3BDAD8-353D-616E-3166-E2123354B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600" y="1450765"/>
            <a:ext cx="3110774" cy="27154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CC85D09-5CB9-75C8-F78D-3EE7095E5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47455"/>
            <a:ext cx="8718834" cy="218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552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B2F3C-745E-2950-83CE-0A1341FB1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86187" cy="1564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F1F9DA-A317-1EA3-A0AC-9CB2F81E8D9F}"/>
              </a:ext>
            </a:extLst>
          </p:cNvPr>
          <p:cNvSpPr txBox="1"/>
          <p:nvPr/>
        </p:nvSpPr>
        <p:spPr>
          <a:xfrm>
            <a:off x="589280" y="1564640"/>
            <a:ext cx="1129792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WifI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(Glass)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phẫu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BB9A9A8-17BC-2006-BB00-749A6DD0E64D}"/>
              </a:ext>
            </a:extLst>
          </p:cNvPr>
          <p:cNvSpPr txBox="1"/>
          <p:nvPr/>
        </p:nvSpPr>
        <p:spPr>
          <a:xfrm>
            <a:off x="3535680" y="365760"/>
            <a:ext cx="566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LUẬN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090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51C899-C558-BA4E-87DF-E946E03C7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44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2AA062-4BDD-B7DA-85D0-D22CCC728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92" y="542033"/>
            <a:ext cx="5908698" cy="40548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22BFE4-05F4-2AF0-0693-14C724956042}"/>
              </a:ext>
            </a:extLst>
          </p:cNvPr>
          <p:cNvSpPr txBox="1"/>
          <p:nvPr/>
        </p:nvSpPr>
        <p:spPr>
          <a:xfrm>
            <a:off x="600965" y="4788881"/>
            <a:ext cx="11296733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tái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máu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(EBR)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máu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dọa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mãn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(CLTI)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4BB31DA-063A-C047-5EA1-2D8632895DE9}"/>
              </a:ext>
            </a:extLst>
          </p:cNvPr>
          <p:cNvSpPr txBox="1"/>
          <p:nvPr/>
        </p:nvSpPr>
        <p:spPr>
          <a:xfrm>
            <a:off x="6188396" y="999687"/>
            <a:ext cx="5908697" cy="2416046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YẾU TỐ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Patient risk</a:t>
            </a:r>
          </a:p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 Limb status and</a:t>
            </a:r>
          </a:p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(3)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ANatomical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pattern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9B3C60A-4449-AACA-0F08-80C8DE7FD87E}"/>
              </a:ext>
            </a:extLst>
          </p:cNvPr>
          <p:cNvSpPr txBox="1"/>
          <p:nvPr/>
        </p:nvSpPr>
        <p:spPr>
          <a:xfrm>
            <a:off x="1930399" y="5970014"/>
            <a:ext cx="10414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 MS, Bradbury AW,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Kolh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P, et al. Global vascular guidelines on the management of chronic limb-threatening ischemia [published correction appears in J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Vasc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Surg. 2019 Aug;70(2):662]. J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Vasc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Surg. 2019;69(6S):3S-125S.e40. doi:10.1016/j.jvs.2019.02.016</a:t>
            </a:r>
          </a:p>
        </p:txBody>
      </p:sp>
    </p:spTree>
    <p:extLst>
      <p:ext uri="{BB962C8B-B14F-4D97-AF65-F5344CB8AC3E}">
        <p14:creationId xmlns:p14="http://schemas.microsoft.com/office/powerpoint/2010/main" val="1145868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42F1CB-9097-48D3-B859-9F32695AA99F}"/>
              </a:ext>
            </a:extLst>
          </p:cNvPr>
          <p:cNvSpPr txBox="1"/>
          <p:nvPr/>
        </p:nvSpPr>
        <p:spPr>
          <a:xfrm>
            <a:off x="146793" y="98819"/>
            <a:ext cx="944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 GIÁ NGUY CƠ BỆNH 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676DD7-2DE7-400A-90A4-3794E5B91583}"/>
              </a:ext>
            </a:extLst>
          </p:cNvPr>
          <p:cNvSpPr txBox="1"/>
          <p:nvPr/>
        </p:nvSpPr>
        <p:spPr>
          <a:xfrm>
            <a:off x="72173" y="1790273"/>
            <a:ext cx="6327228" cy="4031873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 tính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phẫu thuật và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​​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phẫu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&lt; 5%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tỷ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&gt;50%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phẫu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&gt; 5%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tỷ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&lt;50%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01A2DE-F8C3-4B5F-BBB0-CC57A7991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401" y="1642405"/>
            <a:ext cx="5750560" cy="4168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35D12D-4AB7-43F9-816D-B9ECEEFF2807}"/>
              </a:ext>
            </a:extLst>
          </p:cNvPr>
          <p:cNvSpPr txBox="1"/>
          <p:nvPr/>
        </p:nvSpPr>
        <p:spPr>
          <a:xfrm>
            <a:off x="238933" y="996075"/>
            <a:ext cx="11204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Vascular Quality Initiative prediction model (VQI)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4FFEC2-1843-D965-6B9F-3339CD33D30F}"/>
              </a:ext>
            </a:extLst>
          </p:cNvPr>
          <p:cNvSpPr txBox="1"/>
          <p:nvPr/>
        </p:nvSpPr>
        <p:spPr>
          <a:xfrm>
            <a:off x="1777999" y="6104925"/>
            <a:ext cx="104140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 MS, Bradbury AW,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Kolh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P, et al. Global vascular guidelines on the management of chronic limb-threatening ischemia [published correction appears in J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Vasc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Surg. 2019 Aug;70(2):662]. J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Vasc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Surg. 2019;69(6S):3S-125S.e40. doi:10.1016/j.jvs.2019.02.016</a:t>
            </a:r>
          </a:p>
        </p:txBody>
      </p:sp>
    </p:spTree>
    <p:extLst>
      <p:ext uri="{BB962C8B-B14F-4D97-AF65-F5344CB8AC3E}">
        <p14:creationId xmlns:p14="http://schemas.microsoft.com/office/powerpoint/2010/main" val="2450473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0B2FAB-DEFF-4E8E-AE91-E8C761D48FA9}"/>
              </a:ext>
            </a:extLst>
          </p:cNvPr>
          <p:cNvSpPr txBox="1"/>
          <p:nvPr/>
        </p:nvSpPr>
        <p:spPr>
          <a:xfrm>
            <a:off x="228424" y="189585"/>
            <a:ext cx="7168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 GIÁ TÌNH TRẠNG CHI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BD033B-E072-4825-B5E9-E7EBB2739B79}"/>
              </a:ext>
            </a:extLst>
          </p:cNvPr>
          <p:cNvSpPr txBox="1"/>
          <p:nvPr/>
        </p:nvSpPr>
        <p:spPr>
          <a:xfrm>
            <a:off x="172014" y="1003960"/>
            <a:ext cx="7493878" cy="181588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THANG ĐIỂM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WIfI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Ước tính nguy cơ cắt cụt chi sau 1 năm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Ước tính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ợi ích của việc tái thông mạch máu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2619F2-6399-41BB-B45B-71808ED2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305" y="80047"/>
            <a:ext cx="4256695" cy="2970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EEE22A8-2ADC-4A95-98A1-F1342E20E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76" y="2819843"/>
            <a:ext cx="6432334" cy="3200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3332F5-48A8-4724-8571-6959A9AA8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372" y="3050058"/>
            <a:ext cx="5675590" cy="29700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BF3F82-4B94-3DE4-649C-54D44BFBC094}"/>
              </a:ext>
            </a:extLst>
          </p:cNvPr>
          <p:cNvSpPr txBox="1"/>
          <p:nvPr/>
        </p:nvSpPr>
        <p:spPr>
          <a:xfrm>
            <a:off x="1735961" y="6050228"/>
            <a:ext cx="104140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 MS, Bradbury AW,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Kolh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P, et al. Global vascular guidelines on the management of chronic limb-threatening ischemia [published correction appears in J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Vasc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Surg. 2019 Aug;70(2):662]. J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Vasc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Surg. 2019;69(6S):3S-125S.e40. doi:10.1016/j.jvs.2019.02.016</a:t>
            </a:r>
          </a:p>
        </p:txBody>
      </p:sp>
    </p:spTree>
    <p:extLst>
      <p:ext uri="{BB962C8B-B14F-4D97-AF65-F5344CB8AC3E}">
        <p14:creationId xmlns:p14="http://schemas.microsoft.com/office/powerpoint/2010/main" val="2273819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999ACB-EAD2-492F-BE04-82218212700F}"/>
              </a:ext>
            </a:extLst>
          </p:cNvPr>
          <p:cNvSpPr txBox="1"/>
          <p:nvPr/>
        </p:nvSpPr>
        <p:spPr>
          <a:xfrm>
            <a:off x="259955" y="121631"/>
            <a:ext cx="8565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 GIÁ ĐỘ PHỨC TẠP GIẢI PHẪU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A64FBC-C893-4468-9628-0B94ECDAAD83}"/>
              </a:ext>
            </a:extLst>
          </p:cNvPr>
          <p:cNvSpPr txBox="1"/>
          <p:nvPr/>
        </p:nvSpPr>
        <p:spPr>
          <a:xfrm>
            <a:off x="219315" y="891009"/>
            <a:ext cx="8565932" cy="29854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GLOBAL ANATOMIC STAGING SYSTEM (GLASS)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 giá khả năng thất bại về mặt kỹ thuật trong can thiệp nội mạch (ITF)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 năng duy trì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 mạch đích sau can thiệp (LBP)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0F484A4-D6C4-4292-9CA2-0C9BD79F6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607" y="0"/>
            <a:ext cx="3447394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932F09D-A79A-4036-9AC9-5709A296B4E5}"/>
              </a:ext>
            </a:extLst>
          </p:cNvPr>
          <p:cNvSpPr txBox="1"/>
          <p:nvPr/>
        </p:nvSpPr>
        <p:spPr>
          <a:xfrm>
            <a:off x="81279" y="4074559"/>
            <a:ext cx="8744607" cy="12926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GLASS I: ITF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mong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&lt; 10%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LBP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&gt; 70%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GLASS II: ITF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mong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&lt; 20%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LBP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50 – 70%.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 GLASS III: ITF &gt; 20%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LBP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&lt; 50%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66D1A8-0DA6-ED86-2B27-3A3FF55A00B0}"/>
              </a:ext>
            </a:extLst>
          </p:cNvPr>
          <p:cNvSpPr txBox="1"/>
          <p:nvPr/>
        </p:nvSpPr>
        <p:spPr>
          <a:xfrm>
            <a:off x="1881098" y="5966991"/>
            <a:ext cx="65836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 MS, Bradbury AW,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Kolh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P, et al. Global vascular guidelines on the management of chronic limb-threatening ischemia [published correction appears in J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Vasc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Surg. 2019 Aug;70(2):662]. J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Vasc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Surg. 2019;69(6S):3S-125S.e40. doi:10.1016/j.jvs.2019.02.016</a:t>
            </a:r>
          </a:p>
        </p:txBody>
      </p:sp>
    </p:spTree>
    <p:extLst>
      <p:ext uri="{BB962C8B-B14F-4D97-AF65-F5344CB8AC3E}">
        <p14:creationId xmlns:p14="http://schemas.microsoft.com/office/powerpoint/2010/main" val="2187080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diagram of a patient's process&#10;&#10;Description automatically generated">
            <a:extLst>
              <a:ext uri="{FF2B5EF4-FFF2-40B4-BE49-F238E27FC236}">
                <a16:creationId xmlns:a16="http://schemas.microsoft.com/office/drawing/2014/main" xmlns="" id="{9CEB0E25-D73E-41B3-B1E4-F86E76CE6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507" y="0"/>
            <a:ext cx="6913493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7D1C5BD-AC86-42D1-82EF-9272A44BE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8325"/>
            <a:ext cx="6180082" cy="3731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FD80F6-145B-935E-F70F-5995333343F8}"/>
              </a:ext>
            </a:extLst>
          </p:cNvPr>
          <p:cNvSpPr txBox="1"/>
          <p:nvPr/>
        </p:nvSpPr>
        <p:spPr>
          <a:xfrm>
            <a:off x="1978867" y="6457890"/>
            <a:ext cx="73761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 MS, Bradbury AW,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Kolh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P, et al. Global vascular guidelines on the management of chronic limb-threatening ischemia [published correction appears in J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Vasc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Surg. 2019 Aug;70(2):662]. J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Vasc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Surg. 2019;69(6S):3S-125S.e40. doi:10.1016/j.jvs.2019.02.016</a:t>
            </a:r>
          </a:p>
        </p:txBody>
      </p:sp>
    </p:spTree>
    <p:extLst>
      <p:ext uri="{BB962C8B-B14F-4D97-AF65-F5344CB8AC3E}">
        <p14:creationId xmlns:p14="http://schemas.microsoft.com/office/powerpoint/2010/main" val="367243963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Scientific_Slide_Template_template">
  <a:themeElements>
    <a:clrScheme name="Scientific colours 2016">
      <a:dk1>
        <a:srgbClr val="000000"/>
      </a:dk1>
      <a:lt1>
        <a:srgbClr val="FFFFFF"/>
      </a:lt1>
      <a:dk2>
        <a:srgbClr val="A3B8E0"/>
      </a:dk2>
      <a:lt2>
        <a:srgbClr val="3961AC"/>
      </a:lt2>
      <a:accent1>
        <a:srgbClr val="726F69"/>
      </a:accent1>
      <a:accent2>
        <a:srgbClr val="D5D4D2"/>
      </a:accent2>
      <a:accent3>
        <a:srgbClr val="6689CC"/>
      </a:accent3>
      <a:accent4>
        <a:srgbClr val="6F3130"/>
      </a:accent4>
      <a:accent5>
        <a:srgbClr val="C00000"/>
      </a:accent5>
      <a:accent6>
        <a:srgbClr val="FF0000"/>
      </a:accent6>
      <a:hlink>
        <a:srgbClr val="595959"/>
      </a:hlink>
      <a:folHlink>
        <a:srgbClr val="7F7F7F"/>
      </a:folHlink>
    </a:clrScheme>
    <a:fontScheme name="PowerPoint_XARELTO_20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 algn="ctr">
          <a:solidFill>
            <a:schemeClr val="tx1"/>
          </a:solidFill>
          <a:miter lim="800000"/>
          <a:headEnd/>
          <a:tailEnd/>
        </a:ln>
        <a:effectLst/>
      </a:spPr>
      <a:bodyPr wrap="square" lIns="0" tIns="0" rIns="0" bIns="0" anchor="ctr">
        <a:noAutofit/>
      </a:bodyPr>
      <a:lstStyle>
        <a:defPPr algn="ctr">
          <a:defRPr sz="16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spDef>
    <a:ln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90000" tIns="46800" rIns="90000" bIns="46800" rtlCol="0" anchor="ctr">
        <a:spAutoFit/>
      </a:bodyPr>
      <a:lstStyle>
        <a:defPPr>
          <a:defRPr sz="1600" dirty="0" smtClean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>
    <a:extraClrScheme>
      <a:clrScheme name="Xarelto Colours 2013">
        <a:dk1>
          <a:srgbClr val="000000"/>
        </a:dk1>
        <a:lt1>
          <a:srgbClr val="FFFFFF"/>
        </a:lt1>
        <a:dk2>
          <a:srgbClr val="807F83"/>
        </a:dk2>
        <a:lt2>
          <a:srgbClr val="4F2D7F"/>
        </a:lt2>
        <a:accent1>
          <a:srgbClr val="EC008C"/>
        </a:accent1>
        <a:accent2>
          <a:srgbClr val="F2B646"/>
        </a:accent2>
        <a:accent3>
          <a:srgbClr val="3B8D86"/>
        </a:accent3>
        <a:accent4>
          <a:srgbClr val="907A63"/>
        </a:accent4>
        <a:accent5>
          <a:srgbClr val="1583A2"/>
        </a:accent5>
        <a:accent6>
          <a:srgbClr val="6F3130"/>
        </a:accent6>
        <a:hlink>
          <a:srgbClr val="87BFD7"/>
        </a:hlink>
        <a:folHlink>
          <a:srgbClr val="F15E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160525 Rivaroxaban Scientific Slide Template - Long 16-9 format - Final.potx" id="{098A5E78-D086-4834-ADE7-7CF486917243}" vid="{5E8DD20E-AE4D-4818-BE84-9A4126CA70E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3427</Words>
  <Application>Microsoft Office PowerPoint</Application>
  <PresentationFormat>Custom</PresentationFormat>
  <Paragraphs>223</Paragraphs>
  <Slides>43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BrushVTI</vt:lpstr>
      <vt:lpstr>Scientific_Slide_Template_template</vt:lpstr>
      <vt:lpstr>Office Theme</vt:lpstr>
      <vt:lpstr>CẬP NHẬT ĐIỀU TRỊ BỆNH MẠCH MÁU NGOẠI BIÊN</vt:lpstr>
      <vt:lpstr>ĐẶT VẤN ĐỀ</vt:lpstr>
      <vt:lpstr>ĐẶT VẤN ĐỀ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PHÂN ĐỘ GLASS</vt:lpstr>
      <vt:lpstr>PHÂN ĐỘ GLASS</vt:lpstr>
      <vt:lpstr>PHÂN ĐỘ GLASS</vt:lpstr>
      <vt:lpstr>PHÂN ĐỘ GLASS</vt:lpstr>
      <vt:lpstr>Phân loại sang thương theo TASC II (Trans-Atlantic Inter-Society Consensus Document classification)</vt:lpstr>
      <vt:lpstr>Phân độ vôi hóa PACSS   peripheral artery calcification scoring system</vt:lpstr>
      <vt:lpstr>CA LÂM SÀNG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KỸ THUẬT CAN THIỆP</vt:lpstr>
      <vt:lpstr>KỸ THUẬT CAN THIỆP</vt:lpstr>
      <vt:lpstr>PowerPoint Presentation</vt:lpstr>
      <vt:lpstr>Nam, 71t</vt:lpstr>
      <vt:lpstr>PowerPoint Presentation</vt:lpstr>
      <vt:lpstr>PowerPoint Presentation</vt:lpstr>
      <vt:lpstr>PowerPoint Presentation</vt:lpstr>
      <vt:lpstr>Nam, 64t</vt:lpstr>
      <vt:lpstr>PowerPoint Presentation</vt:lpstr>
      <vt:lpstr>PowerPoint Presentation</vt:lpstr>
      <vt:lpstr>Nam, 84t</vt:lpstr>
      <vt:lpstr>PowerPoint Presentation</vt:lpstr>
      <vt:lpstr>PowerPoint Presentation</vt:lpstr>
      <vt:lpstr>Các khuyến cáo mới về sử dụng Rivaroxaban 2.5 mg × 2 lần/ngày ở bệnh nhân PAD</vt:lpstr>
      <vt:lpstr>COMPASS: Lưu đồ nghiên cứu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CẬP NHẬT ĐIỀU TRỊ BỆNH MẠCH MÁU NGOẠI BIÊN</dc:title>
  <dc:creator>Luan Tran</dc:creator>
  <cp:lastModifiedBy>Luan</cp:lastModifiedBy>
  <cp:revision>8</cp:revision>
  <dcterms:created xsi:type="dcterms:W3CDTF">2025-03-11T13:26:26Z</dcterms:created>
  <dcterms:modified xsi:type="dcterms:W3CDTF">2025-09-15T09:14:44Z</dcterms:modified>
</cp:coreProperties>
</file>